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heme/themeOverride1.xml" ContentType="application/vnd.openxmlformats-officedocument.themeOverride+xml"/>
  <Override PartName="/ppt/notesSlides/notesSlide62.xml" ContentType="application/vnd.openxmlformats-officedocument.presentationml.notesSlide+xml"/>
  <Override PartName="/ppt/theme/themeOverride2.xml" ContentType="application/vnd.openxmlformats-officedocument.themeOverr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heme/themeOverride3.xml" ContentType="application/vnd.openxmlformats-officedocument.themeOverr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heme/themeOverride4.xml" ContentType="application/vnd.openxmlformats-officedocument.themeOverr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1" r:id="rId1"/>
    <p:sldMasterId id="2147484012" r:id="rId2"/>
  </p:sldMasterIdLst>
  <p:notesMasterIdLst>
    <p:notesMasterId r:id="rId90"/>
  </p:notesMasterIdLst>
  <p:handoutMasterIdLst>
    <p:handoutMasterId r:id="rId91"/>
  </p:handoutMasterIdLst>
  <p:sldIdLst>
    <p:sldId id="505" r:id="rId3"/>
    <p:sldId id="515" r:id="rId4"/>
    <p:sldId id="586" r:id="rId5"/>
    <p:sldId id="272" r:id="rId6"/>
    <p:sldId id="289" r:id="rId7"/>
    <p:sldId id="588" r:id="rId8"/>
    <p:sldId id="516" r:id="rId9"/>
    <p:sldId id="512" r:id="rId10"/>
    <p:sldId id="506" r:id="rId11"/>
    <p:sldId id="532" r:id="rId12"/>
    <p:sldId id="533" r:id="rId13"/>
    <p:sldId id="383" r:id="rId14"/>
    <p:sldId id="535" r:id="rId15"/>
    <p:sldId id="633" r:id="rId16"/>
    <p:sldId id="530" r:id="rId17"/>
    <p:sldId id="612" r:id="rId18"/>
    <p:sldId id="634" r:id="rId19"/>
    <p:sldId id="560" r:id="rId20"/>
    <p:sldId id="561" r:id="rId21"/>
    <p:sldId id="528" r:id="rId22"/>
    <p:sldId id="529" r:id="rId23"/>
    <p:sldId id="614" r:id="rId24"/>
    <p:sldId id="615" r:id="rId25"/>
    <p:sldId id="616" r:id="rId26"/>
    <p:sldId id="613" r:id="rId27"/>
    <p:sldId id="524" r:id="rId28"/>
    <p:sldId id="617" r:id="rId29"/>
    <p:sldId id="523" r:id="rId30"/>
    <p:sldId id="522" r:id="rId31"/>
    <p:sldId id="618" r:id="rId32"/>
    <p:sldId id="521" r:id="rId33"/>
    <p:sldId id="606" r:id="rId34"/>
    <p:sldId id="608" r:id="rId35"/>
    <p:sldId id="518" r:id="rId36"/>
    <p:sldId id="517" r:id="rId37"/>
    <p:sldId id="566" r:id="rId38"/>
    <p:sldId id="567" r:id="rId39"/>
    <p:sldId id="568" r:id="rId40"/>
    <p:sldId id="569" r:id="rId41"/>
    <p:sldId id="622" r:id="rId42"/>
    <p:sldId id="624" r:id="rId43"/>
    <p:sldId id="623" r:id="rId44"/>
    <p:sldId id="631" r:id="rId45"/>
    <p:sldId id="536" r:id="rId46"/>
    <p:sldId id="571" r:id="rId47"/>
    <p:sldId id="537" r:id="rId48"/>
    <p:sldId id="538" r:id="rId49"/>
    <p:sldId id="628" r:id="rId50"/>
    <p:sldId id="543" r:id="rId51"/>
    <p:sldId id="578" r:id="rId52"/>
    <p:sldId id="573" r:id="rId53"/>
    <p:sldId id="579" r:id="rId54"/>
    <p:sldId id="575" r:id="rId55"/>
    <p:sldId id="580" r:id="rId56"/>
    <p:sldId id="581" r:id="rId57"/>
    <p:sldId id="547" r:id="rId58"/>
    <p:sldId id="582" r:id="rId59"/>
    <p:sldId id="548" r:id="rId60"/>
    <p:sldId id="519" r:id="rId61"/>
    <p:sldId id="549" r:id="rId62"/>
    <p:sldId id="550" r:id="rId63"/>
    <p:sldId id="553" r:id="rId64"/>
    <p:sldId id="551" r:id="rId65"/>
    <p:sldId id="596" r:id="rId66"/>
    <p:sldId id="597" r:id="rId67"/>
    <p:sldId id="599" r:id="rId68"/>
    <p:sldId id="601" r:id="rId69"/>
    <p:sldId id="602" r:id="rId70"/>
    <p:sldId id="552" r:id="rId71"/>
    <p:sldId id="600" r:id="rId72"/>
    <p:sldId id="626" r:id="rId73"/>
    <p:sldId id="525" r:id="rId74"/>
    <p:sldId id="562" r:id="rId75"/>
    <p:sldId id="619" r:id="rId76"/>
    <p:sldId id="620" r:id="rId77"/>
    <p:sldId id="554" r:id="rId78"/>
    <p:sldId id="555" r:id="rId79"/>
    <p:sldId id="564" r:id="rId80"/>
    <p:sldId id="621" r:id="rId81"/>
    <p:sldId id="556" r:id="rId82"/>
    <p:sldId id="558" r:id="rId83"/>
    <p:sldId id="557" r:id="rId84"/>
    <p:sldId id="625" r:id="rId85"/>
    <p:sldId id="527" r:id="rId86"/>
    <p:sldId id="611" r:id="rId87"/>
    <p:sldId id="526" r:id="rId88"/>
    <p:sldId id="540" r:id="rId89"/>
  </p:sldIdLst>
  <p:sldSz cx="9144000" cy="6858000" type="screen4x3"/>
  <p:notesSz cx="9874250" cy="6797675"/>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127AEDE0-E573-4034-B6C4-BEA64CA3662F}">
          <p14:sldIdLst>
            <p14:sldId id="505"/>
            <p14:sldId id="515"/>
            <p14:sldId id="586"/>
            <p14:sldId id="272"/>
            <p14:sldId id="289"/>
            <p14:sldId id="588"/>
            <p14:sldId id="516"/>
            <p14:sldId id="512"/>
            <p14:sldId id="506"/>
            <p14:sldId id="532"/>
            <p14:sldId id="533"/>
            <p14:sldId id="383"/>
            <p14:sldId id="535"/>
            <p14:sldId id="633"/>
            <p14:sldId id="530"/>
            <p14:sldId id="612"/>
            <p14:sldId id="634"/>
            <p14:sldId id="560"/>
            <p14:sldId id="561"/>
            <p14:sldId id="528"/>
            <p14:sldId id="529"/>
            <p14:sldId id="614"/>
            <p14:sldId id="615"/>
            <p14:sldId id="616"/>
            <p14:sldId id="613"/>
            <p14:sldId id="524"/>
            <p14:sldId id="617"/>
            <p14:sldId id="523"/>
            <p14:sldId id="522"/>
            <p14:sldId id="618"/>
            <p14:sldId id="521"/>
            <p14:sldId id="606"/>
            <p14:sldId id="608"/>
            <p14:sldId id="518"/>
            <p14:sldId id="517"/>
            <p14:sldId id="566"/>
            <p14:sldId id="567"/>
            <p14:sldId id="568"/>
            <p14:sldId id="569"/>
            <p14:sldId id="622"/>
            <p14:sldId id="624"/>
            <p14:sldId id="623"/>
            <p14:sldId id="631"/>
            <p14:sldId id="536"/>
            <p14:sldId id="571"/>
            <p14:sldId id="537"/>
            <p14:sldId id="538"/>
            <p14:sldId id="628"/>
            <p14:sldId id="543"/>
            <p14:sldId id="578"/>
            <p14:sldId id="573"/>
            <p14:sldId id="579"/>
            <p14:sldId id="575"/>
            <p14:sldId id="580"/>
            <p14:sldId id="581"/>
            <p14:sldId id="547"/>
            <p14:sldId id="582"/>
            <p14:sldId id="548"/>
            <p14:sldId id="519"/>
            <p14:sldId id="549"/>
            <p14:sldId id="550"/>
            <p14:sldId id="553"/>
            <p14:sldId id="551"/>
            <p14:sldId id="596"/>
            <p14:sldId id="597"/>
            <p14:sldId id="599"/>
            <p14:sldId id="601"/>
            <p14:sldId id="602"/>
            <p14:sldId id="552"/>
            <p14:sldId id="600"/>
            <p14:sldId id="626"/>
            <p14:sldId id="525"/>
            <p14:sldId id="562"/>
            <p14:sldId id="619"/>
            <p14:sldId id="620"/>
            <p14:sldId id="554"/>
            <p14:sldId id="555"/>
            <p14:sldId id="564"/>
            <p14:sldId id="621"/>
            <p14:sldId id="556"/>
            <p14:sldId id="558"/>
            <p14:sldId id="557"/>
            <p14:sldId id="625"/>
            <p14:sldId id="527"/>
            <p14:sldId id="611"/>
            <p14:sldId id="526"/>
            <p14:sldId id="5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oslav Bujna" initials="M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FA1A"/>
    <a:srgbClr val="CC3300"/>
    <a:srgbClr val="0000CC"/>
    <a:srgbClr val="FF3300"/>
    <a:srgbClr val="FF0000"/>
    <a:srgbClr val="3399FF"/>
    <a:srgbClr val="FF00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6" autoAdjust="0"/>
    <p:restoredTop sz="77180" autoAdjust="0"/>
  </p:normalViewPr>
  <p:slideViewPr>
    <p:cSldViewPr>
      <p:cViewPr varScale="1">
        <p:scale>
          <a:sx n="88" d="100"/>
          <a:sy n="88" d="100"/>
        </p:scale>
        <p:origin x="2586" y="84"/>
      </p:cViewPr>
      <p:guideLst>
        <p:guide orient="horz" pos="2160"/>
        <p:guide pos="2880"/>
      </p:guideLst>
    </p:cSldViewPr>
  </p:slideViewPr>
  <p:outlineViewPr>
    <p:cViewPr>
      <p:scale>
        <a:sx n="33" d="100"/>
        <a:sy n="33" d="100"/>
      </p:scale>
      <p:origin x="0" y="-1176"/>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6" d="100"/>
          <a:sy n="66" d="100"/>
        </p:scale>
        <p:origin x="1660" y="36"/>
      </p:cViewPr>
      <p:guideLst>
        <p:guide orient="horz" pos="2140"/>
        <p:guide pos="31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002060"/>
                </a:solidFill>
                <a:effectLst/>
                <a:latin typeface="+mn-lt"/>
                <a:ea typeface="+mn-ea"/>
                <a:cs typeface="+mn-cs"/>
              </a:defRPr>
            </a:pPr>
            <a:r>
              <a:rPr lang="hr-HR" sz="2400" dirty="0">
                <a:solidFill>
                  <a:srgbClr val="002060"/>
                </a:solidFill>
                <a:effectLst/>
                <a:latin typeface="Impact" panose="020B0806030902050204" pitchFamily="34" charset="0"/>
              </a:rPr>
              <a:t>Mogući odnosi visine referentnog iznosa i visine generalnog </a:t>
            </a:r>
            <a:r>
              <a:rPr lang="hr-HR" sz="2400" dirty="0" err="1">
                <a:solidFill>
                  <a:srgbClr val="002060"/>
                </a:solidFill>
                <a:effectLst/>
                <a:latin typeface="Impact" panose="020B0806030902050204" pitchFamily="34" charset="0"/>
              </a:rPr>
              <a:t>obezbjeđenje</a:t>
            </a:r>
            <a:r>
              <a:rPr lang="hr-HR" sz="2400" dirty="0">
                <a:solidFill>
                  <a:srgbClr val="002060"/>
                </a:solidFill>
                <a:effectLst/>
                <a:latin typeface="Impact" panose="020B0806030902050204" pitchFamily="34" charset="0"/>
              </a:rPr>
              <a:t> kojim se </a:t>
            </a:r>
            <a:r>
              <a:rPr lang="hr-HR" sz="2400" dirty="0" err="1">
                <a:solidFill>
                  <a:srgbClr val="002060"/>
                </a:solidFill>
                <a:effectLst/>
                <a:latin typeface="Impact" panose="020B0806030902050204" pitchFamily="34" charset="0"/>
              </a:rPr>
              <a:t>obezbjeđuje</a:t>
            </a:r>
            <a:r>
              <a:rPr lang="hr-HR" sz="2400" dirty="0">
                <a:solidFill>
                  <a:srgbClr val="002060"/>
                </a:solidFill>
                <a:effectLst/>
                <a:latin typeface="Impact" panose="020B0806030902050204" pitchFamily="34" charset="0"/>
              </a:rPr>
              <a:t> taj referentni iznos </a:t>
            </a:r>
          </a:p>
        </c:rich>
      </c:tx>
      <c:layout>
        <c:manualLayout>
          <c:xMode val="edge"/>
          <c:yMode val="edge"/>
          <c:x val="0.14660487751531059"/>
          <c:y val="1.9705830310537027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002060"/>
              </a:solidFill>
              <a:effectLst/>
              <a:latin typeface="+mn-lt"/>
              <a:ea typeface="+mn-ea"/>
              <a:cs typeface="+mn-cs"/>
            </a:defRPr>
          </a:pPr>
          <a:endParaRPr lang="sr-Latn-RS"/>
        </a:p>
      </c:txPr>
    </c:title>
    <c:autoTitleDeleted val="0"/>
    <c:plotArea>
      <c:layout/>
      <c:barChart>
        <c:barDir val="col"/>
        <c:grouping val="clustered"/>
        <c:varyColors val="0"/>
        <c:ser>
          <c:idx val="0"/>
          <c:order val="0"/>
          <c:tx>
            <c:strRef>
              <c:f>Sheet1!$B$1</c:f>
              <c:strCache>
                <c:ptCount val="1"/>
                <c:pt idx="0">
                  <c:v>Series 1</c:v>
                </c:pt>
              </c:strCache>
            </c:strRef>
          </c:tx>
          <c:spPr>
            <a:solidFill>
              <a:srgbClr val="CC33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Referentni iznos</c:v>
                </c:pt>
                <c:pt idx="1">
                  <c:v>Garancija</c:v>
                </c:pt>
                <c:pt idx="2">
                  <c:v>Garancija</c:v>
                </c:pt>
                <c:pt idx="3">
                  <c:v>Garancija</c:v>
                </c:pt>
                <c:pt idx="4">
                  <c:v>Garncija</c:v>
                </c:pt>
              </c:strCache>
            </c:strRef>
          </c:cat>
          <c:val>
            <c:numRef>
              <c:f>Sheet1!$B$2:$B$6</c:f>
              <c:numCache>
                <c:formatCode>General</c:formatCode>
                <c:ptCount val="5"/>
                <c:pt idx="0">
                  <c:v>1000000</c:v>
                </c:pt>
              </c:numCache>
            </c:numRef>
          </c:val>
          <c:extLst>
            <c:ext xmlns:c16="http://schemas.microsoft.com/office/drawing/2014/chart" uri="{C3380CC4-5D6E-409C-BE32-E72D297353CC}">
              <c16:uniqueId val="{00000000-93D8-4C8A-A409-B1498CBCAD0F}"/>
            </c:ext>
          </c:extLst>
        </c:ser>
        <c:ser>
          <c:idx val="1"/>
          <c:order val="1"/>
          <c:tx>
            <c:strRef>
              <c:f>Sheet1!$C$1</c:f>
              <c:strCache>
                <c:ptCount val="1"/>
                <c:pt idx="0">
                  <c:v>Series 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7FFA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93D8-4C8A-A409-B1498CBCAD0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Referentni iznos</c:v>
                </c:pt>
                <c:pt idx="1">
                  <c:v>Garancija</c:v>
                </c:pt>
                <c:pt idx="2">
                  <c:v>Garancija</c:v>
                </c:pt>
                <c:pt idx="3">
                  <c:v>Garancija</c:v>
                </c:pt>
                <c:pt idx="4">
                  <c:v>Garncija</c:v>
                </c:pt>
              </c:strCache>
            </c:strRef>
          </c:cat>
          <c:val>
            <c:numRef>
              <c:f>Sheet1!$C$2:$C$6</c:f>
              <c:numCache>
                <c:formatCode>General</c:formatCode>
                <c:ptCount val="5"/>
                <c:pt idx="1">
                  <c:v>1000000</c:v>
                </c:pt>
              </c:numCache>
            </c:numRef>
          </c:val>
          <c:extLst>
            <c:ext xmlns:c16="http://schemas.microsoft.com/office/drawing/2014/chart" uri="{C3380CC4-5D6E-409C-BE32-E72D297353CC}">
              <c16:uniqueId val="{00000001-93D8-4C8A-A409-B1498CBCAD0F}"/>
            </c:ext>
          </c:extLst>
        </c:ser>
        <c:ser>
          <c:idx val="2"/>
          <c:order val="2"/>
          <c:tx>
            <c:strRef>
              <c:f>Sheet1!$D$1</c:f>
              <c:strCache>
                <c:ptCount val="1"/>
                <c:pt idx="0">
                  <c:v>Series 3</c:v>
                </c:pt>
              </c:strCache>
            </c:strRef>
          </c:tx>
          <c:spPr>
            <a:solidFill>
              <a:srgbClr val="7FFA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Referentni iznos</c:v>
                </c:pt>
                <c:pt idx="1">
                  <c:v>Garancija</c:v>
                </c:pt>
                <c:pt idx="2">
                  <c:v>Garancija</c:v>
                </c:pt>
                <c:pt idx="3">
                  <c:v>Garancija</c:v>
                </c:pt>
                <c:pt idx="4">
                  <c:v>Garncija</c:v>
                </c:pt>
              </c:strCache>
            </c:strRef>
          </c:cat>
          <c:val>
            <c:numRef>
              <c:f>Sheet1!$D$2:$D$6</c:f>
              <c:numCache>
                <c:formatCode>General</c:formatCode>
                <c:ptCount val="5"/>
                <c:pt idx="2">
                  <c:v>500000</c:v>
                </c:pt>
              </c:numCache>
            </c:numRef>
          </c:val>
          <c:extLst>
            <c:ext xmlns:c16="http://schemas.microsoft.com/office/drawing/2014/chart" uri="{C3380CC4-5D6E-409C-BE32-E72D297353CC}">
              <c16:uniqueId val="{00000002-93D8-4C8A-A409-B1498CBCAD0F}"/>
            </c:ext>
          </c:extLst>
        </c:ser>
        <c:ser>
          <c:idx val="3"/>
          <c:order val="3"/>
          <c:tx>
            <c:strRef>
              <c:f>Sheet1!$E$1</c:f>
              <c:strCache>
                <c:ptCount val="1"/>
                <c:pt idx="0">
                  <c:v>Series 4</c:v>
                </c:pt>
              </c:strCache>
            </c:strRef>
          </c:tx>
          <c:spPr>
            <a:solidFill>
              <a:srgbClr val="7FFA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Referentni iznos</c:v>
                </c:pt>
                <c:pt idx="1">
                  <c:v>Garancija</c:v>
                </c:pt>
                <c:pt idx="2">
                  <c:v>Garancija</c:v>
                </c:pt>
                <c:pt idx="3">
                  <c:v>Garancija</c:v>
                </c:pt>
                <c:pt idx="4">
                  <c:v>Garncija</c:v>
                </c:pt>
              </c:strCache>
            </c:strRef>
          </c:cat>
          <c:val>
            <c:numRef>
              <c:f>Sheet1!$E$2:$E$6</c:f>
              <c:numCache>
                <c:formatCode>General</c:formatCode>
                <c:ptCount val="5"/>
                <c:pt idx="3">
                  <c:v>300000</c:v>
                </c:pt>
              </c:numCache>
            </c:numRef>
          </c:val>
          <c:extLst>
            <c:ext xmlns:c16="http://schemas.microsoft.com/office/drawing/2014/chart" uri="{C3380CC4-5D6E-409C-BE32-E72D297353CC}">
              <c16:uniqueId val="{00000003-93D8-4C8A-A409-B1498CBCAD0F}"/>
            </c:ext>
          </c:extLst>
        </c:ser>
        <c:ser>
          <c:idx val="4"/>
          <c:order val="4"/>
          <c:tx>
            <c:strRef>
              <c:f>Sheet1!$F$1</c:f>
              <c:strCache>
                <c:ptCount val="1"/>
                <c:pt idx="0">
                  <c:v>Series 5</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Referentni iznos</c:v>
                </c:pt>
                <c:pt idx="1">
                  <c:v>Garancija</c:v>
                </c:pt>
                <c:pt idx="2">
                  <c:v>Garancija</c:v>
                </c:pt>
                <c:pt idx="3">
                  <c:v>Garancija</c:v>
                </c:pt>
                <c:pt idx="4">
                  <c:v>Garncija</c:v>
                </c:pt>
              </c:strCache>
            </c:strRef>
          </c:cat>
          <c:val>
            <c:numRef>
              <c:f>Sheet1!$F$2:$F$6</c:f>
              <c:numCache>
                <c:formatCode>General</c:formatCode>
                <c:ptCount val="5"/>
                <c:pt idx="4">
                  <c:v>0</c:v>
                </c:pt>
              </c:numCache>
            </c:numRef>
          </c:val>
          <c:extLst>
            <c:ext xmlns:c16="http://schemas.microsoft.com/office/drawing/2014/chart" uri="{C3380CC4-5D6E-409C-BE32-E72D297353CC}">
              <c16:uniqueId val="{00000004-93D8-4C8A-A409-B1498CBCAD0F}"/>
            </c:ext>
          </c:extLst>
        </c:ser>
        <c:dLbls>
          <c:dLblPos val="outEnd"/>
          <c:showLegendKey val="0"/>
          <c:showVal val="1"/>
          <c:showCatName val="0"/>
          <c:showSerName val="0"/>
          <c:showPercent val="0"/>
          <c:showBubbleSize val="0"/>
        </c:dLbls>
        <c:gapWidth val="100"/>
        <c:overlap val="-24"/>
        <c:axId val="1003351135"/>
        <c:axId val="948311007"/>
      </c:barChart>
      <c:catAx>
        <c:axId val="100335113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948311007"/>
        <c:crosses val="autoZero"/>
        <c:auto val="1"/>
        <c:lblAlgn val="ctr"/>
        <c:lblOffset val="100"/>
        <c:noMultiLvlLbl val="0"/>
      </c:catAx>
      <c:valAx>
        <c:axId val="948311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100335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4263018" cy="318840"/>
          </a:xfrm>
          <a:prstGeom prst="rect">
            <a:avLst/>
          </a:prstGeom>
          <a:noFill/>
          <a:ln w="9525">
            <a:noFill/>
            <a:miter lim="800000"/>
            <a:headEnd/>
            <a:tailEnd/>
          </a:ln>
          <a:effectLst/>
        </p:spPr>
        <p:txBody>
          <a:bodyPr vert="horz" wrap="square" lIns="90979" tIns="45489" rIns="90979" bIns="45489" numCol="1" anchor="t" anchorCtr="0" compatLnSpc="1">
            <a:prstTxWarp prst="textNoShape">
              <a:avLst/>
            </a:prstTxWarp>
          </a:bodyPr>
          <a:lstStyle>
            <a:lvl1pPr defTabSz="909638">
              <a:defRPr>
                <a:latin typeface="Arial" charset="0"/>
              </a:defRPr>
            </a:lvl1pPr>
          </a:lstStyle>
          <a:p>
            <a:pPr>
              <a:defRPr/>
            </a:pPr>
            <a:endParaRPr lang="en-GB"/>
          </a:p>
        </p:txBody>
      </p:sp>
      <p:sp>
        <p:nvSpPr>
          <p:cNvPr id="43011" name="Rectangle 3"/>
          <p:cNvSpPr>
            <a:spLocks noGrp="1" noChangeArrowheads="1"/>
          </p:cNvSpPr>
          <p:nvPr>
            <p:ph type="dt" sz="quarter" idx="1"/>
          </p:nvPr>
        </p:nvSpPr>
        <p:spPr bwMode="auto">
          <a:xfrm>
            <a:off x="5606486" y="0"/>
            <a:ext cx="4263018" cy="318840"/>
          </a:xfrm>
          <a:prstGeom prst="rect">
            <a:avLst/>
          </a:prstGeom>
          <a:noFill/>
          <a:ln w="9525">
            <a:noFill/>
            <a:miter lim="800000"/>
            <a:headEnd/>
            <a:tailEnd/>
          </a:ln>
          <a:effectLst/>
        </p:spPr>
        <p:txBody>
          <a:bodyPr vert="horz" wrap="square" lIns="90979" tIns="45489" rIns="90979" bIns="45489" numCol="1" anchor="t" anchorCtr="0" compatLnSpc="1">
            <a:prstTxWarp prst="textNoShape">
              <a:avLst/>
            </a:prstTxWarp>
          </a:bodyPr>
          <a:lstStyle>
            <a:lvl1pPr algn="r" defTabSz="909638">
              <a:defRPr>
                <a:latin typeface="Arial" charset="0"/>
              </a:defRPr>
            </a:lvl1pPr>
          </a:lstStyle>
          <a:p>
            <a:pPr>
              <a:defRPr/>
            </a:pPr>
            <a:fld id="{62CED856-AC92-4A4D-85D9-6AC80C9B0A76}" type="datetime1">
              <a:rPr lang="de-DE"/>
              <a:pPr>
                <a:defRPr/>
              </a:pPr>
              <a:t>02.12.2020</a:t>
            </a:fld>
            <a:endParaRPr lang="en-GB"/>
          </a:p>
        </p:txBody>
      </p:sp>
      <p:sp>
        <p:nvSpPr>
          <p:cNvPr id="43012" name="Rectangle 4"/>
          <p:cNvSpPr>
            <a:spLocks noGrp="1" noChangeArrowheads="1"/>
          </p:cNvSpPr>
          <p:nvPr>
            <p:ph type="ftr" sz="quarter" idx="2"/>
          </p:nvPr>
        </p:nvSpPr>
        <p:spPr bwMode="auto">
          <a:xfrm>
            <a:off x="0" y="6464488"/>
            <a:ext cx="4263018" cy="318840"/>
          </a:xfrm>
          <a:prstGeom prst="rect">
            <a:avLst/>
          </a:prstGeom>
          <a:noFill/>
          <a:ln w="9525">
            <a:noFill/>
            <a:miter lim="800000"/>
            <a:headEnd/>
            <a:tailEnd/>
          </a:ln>
          <a:effectLst/>
        </p:spPr>
        <p:txBody>
          <a:bodyPr vert="horz" wrap="square" lIns="90979" tIns="45489" rIns="90979" bIns="45489" numCol="1" anchor="b" anchorCtr="0" compatLnSpc="1">
            <a:prstTxWarp prst="textNoShape">
              <a:avLst/>
            </a:prstTxWarp>
          </a:bodyPr>
          <a:lstStyle>
            <a:lvl1pPr defTabSz="909638">
              <a:defRPr>
                <a:latin typeface="Arial" charset="0"/>
              </a:defRPr>
            </a:lvl1pPr>
          </a:lstStyle>
          <a:p>
            <a:pPr>
              <a:defRPr/>
            </a:pPr>
            <a:r>
              <a:rPr lang="en-GB"/>
              <a:t>Implementation Department</a:t>
            </a:r>
          </a:p>
        </p:txBody>
      </p:sp>
      <p:sp>
        <p:nvSpPr>
          <p:cNvPr id="43013" name="Rectangle 5"/>
          <p:cNvSpPr>
            <a:spLocks noGrp="1" noChangeArrowheads="1"/>
          </p:cNvSpPr>
          <p:nvPr>
            <p:ph type="sldNum" sz="quarter" idx="3"/>
          </p:nvPr>
        </p:nvSpPr>
        <p:spPr bwMode="auto">
          <a:xfrm>
            <a:off x="5606486" y="6464488"/>
            <a:ext cx="4263018" cy="318840"/>
          </a:xfrm>
          <a:prstGeom prst="rect">
            <a:avLst/>
          </a:prstGeom>
          <a:noFill/>
          <a:ln w="9525">
            <a:noFill/>
            <a:miter lim="800000"/>
            <a:headEnd/>
            <a:tailEnd/>
          </a:ln>
          <a:effectLst/>
        </p:spPr>
        <p:txBody>
          <a:bodyPr vert="horz" wrap="square" lIns="90979" tIns="45489" rIns="90979" bIns="45489" numCol="1" anchor="b" anchorCtr="0" compatLnSpc="1">
            <a:prstTxWarp prst="textNoShape">
              <a:avLst/>
            </a:prstTxWarp>
          </a:bodyPr>
          <a:lstStyle>
            <a:lvl1pPr algn="r" defTabSz="909638">
              <a:defRPr/>
            </a:lvl1pPr>
          </a:lstStyle>
          <a:p>
            <a:pPr>
              <a:defRPr/>
            </a:pPr>
            <a:fld id="{B7D65F5D-428C-49C0-9733-602500F1E1A8}" type="slidenum">
              <a:rPr lang="en-GB" altLang="sk-SK"/>
              <a:pPr>
                <a:defRPr/>
              </a:pPr>
              <a:t>‹#›</a:t>
            </a:fld>
            <a:endParaRPr lang="en-GB" altLang="sk-SK"/>
          </a:p>
        </p:txBody>
      </p:sp>
    </p:spTree>
    <p:extLst>
      <p:ext uri="{BB962C8B-B14F-4D97-AF65-F5344CB8AC3E}">
        <p14:creationId xmlns:p14="http://schemas.microsoft.com/office/powerpoint/2010/main" val="3347817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1"/>
            <a:ext cx="4280425" cy="341159"/>
          </a:xfrm>
          <a:prstGeom prst="rect">
            <a:avLst/>
          </a:prstGeom>
          <a:noFill/>
          <a:ln w="9525">
            <a:noFill/>
            <a:miter lim="800000"/>
            <a:headEnd/>
            <a:tailEnd/>
          </a:ln>
          <a:effectLst/>
        </p:spPr>
        <p:txBody>
          <a:bodyPr vert="horz" wrap="square" lIns="90979" tIns="45489" rIns="90979" bIns="45489" numCol="1" anchor="t" anchorCtr="0" compatLnSpc="1">
            <a:prstTxWarp prst="textNoShape">
              <a:avLst/>
            </a:prstTxWarp>
          </a:bodyPr>
          <a:lstStyle>
            <a:lvl1pPr defTabSz="909638">
              <a:defRPr>
                <a:latin typeface="Arial" charset="0"/>
              </a:defRPr>
            </a:lvl1pPr>
          </a:lstStyle>
          <a:p>
            <a:pPr>
              <a:defRPr/>
            </a:pPr>
            <a:endParaRPr lang="de-DE"/>
          </a:p>
        </p:txBody>
      </p:sp>
      <p:sp>
        <p:nvSpPr>
          <p:cNvPr id="19459" name="Rectangle 3"/>
          <p:cNvSpPr>
            <a:spLocks noGrp="1" noChangeArrowheads="1"/>
          </p:cNvSpPr>
          <p:nvPr>
            <p:ph type="dt" idx="1"/>
          </p:nvPr>
        </p:nvSpPr>
        <p:spPr bwMode="auto">
          <a:xfrm>
            <a:off x="5593827" y="1"/>
            <a:ext cx="4280424" cy="341159"/>
          </a:xfrm>
          <a:prstGeom prst="rect">
            <a:avLst/>
          </a:prstGeom>
          <a:noFill/>
          <a:ln w="9525">
            <a:noFill/>
            <a:miter lim="800000"/>
            <a:headEnd/>
            <a:tailEnd/>
          </a:ln>
          <a:effectLst/>
        </p:spPr>
        <p:txBody>
          <a:bodyPr vert="horz" wrap="square" lIns="90979" tIns="45489" rIns="90979" bIns="45489" numCol="1" anchor="t" anchorCtr="0" compatLnSpc="1">
            <a:prstTxWarp prst="textNoShape">
              <a:avLst/>
            </a:prstTxWarp>
          </a:bodyPr>
          <a:lstStyle>
            <a:lvl1pPr algn="r" defTabSz="909638">
              <a:defRPr>
                <a:latin typeface="Arial" charset="0"/>
              </a:defRPr>
            </a:lvl1pPr>
          </a:lstStyle>
          <a:p>
            <a:pPr>
              <a:defRPr/>
            </a:pPr>
            <a:fld id="{3A7545B4-B0F7-4992-B505-086EE756AF22}" type="datetime1">
              <a:rPr lang="de-DE"/>
              <a:pPr>
                <a:defRPr/>
              </a:pPr>
              <a:t>02.12.2020</a:t>
            </a:fld>
            <a:endParaRPr lang="de-DE"/>
          </a:p>
        </p:txBody>
      </p:sp>
      <p:sp>
        <p:nvSpPr>
          <p:cNvPr id="15364" name="Rectangle 4"/>
          <p:cNvSpPr>
            <a:spLocks noGrp="1" noRot="1" noChangeAspect="1" noChangeArrowheads="1" noTextEdit="1"/>
          </p:cNvSpPr>
          <p:nvPr>
            <p:ph type="sldImg" idx="2"/>
          </p:nvPr>
        </p:nvSpPr>
        <p:spPr bwMode="auto">
          <a:xfrm>
            <a:off x="3246438" y="506413"/>
            <a:ext cx="3398837" cy="2551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1316567" y="3229852"/>
            <a:ext cx="7241117" cy="3060867"/>
          </a:xfrm>
          <a:prstGeom prst="rect">
            <a:avLst/>
          </a:prstGeom>
          <a:noFill/>
          <a:ln w="9525">
            <a:noFill/>
            <a:miter lim="800000"/>
            <a:headEnd/>
            <a:tailEnd/>
          </a:ln>
          <a:effectLst/>
        </p:spPr>
        <p:txBody>
          <a:bodyPr vert="horz" wrap="square" lIns="90979" tIns="45489" rIns="90979" bIns="45489" numCol="1" anchor="t" anchorCtr="0" compatLnSpc="1">
            <a:prstTxWarp prst="textNoShape">
              <a:avLst/>
            </a:prstTxWarp>
          </a:bodyPr>
          <a:lstStyle/>
          <a:p>
            <a:pPr lvl="0"/>
            <a:r>
              <a:rPr lang="de-DE" altLang="sk-SK" noProof="0" dirty="0"/>
              <a:t>Klicken Sie, um die Textformatierung des Masters zu bearbeiten.</a:t>
            </a:r>
          </a:p>
          <a:p>
            <a:pPr lvl="1"/>
            <a:r>
              <a:rPr lang="de-DE" altLang="sk-SK" noProof="0" dirty="0"/>
              <a:t>Zweite Ebene</a:t>
            </a:r>
          </a:p>
          <a:p>
            <a:pPr lvl="2"/>
            <a:r>
              <a:rPr lang="de-DE" altLang="sk-SK" noProof="0" dirty="0"/>
              <a:t>Dritte Ebene</a:t>
            </a:r>
          </a:p>
          <a:p>
            <a:pPr lvl="3"/>
            <a:r>
              <a:rPr lang="de-DE" altLang="sk-SK" noProof="0" dirty="0"/>
              <a:t>Vierte Ebene</a:t>
            </a:r>
          </a:p>
          <a:p>
            <a:pPr lvl="4"/>
            <a:r>
              <a:rPr lang="de-DE" altLang="sk-SK" noProof="0" dirty="0"/>
              <a:t>Fünfte Ebene</a:t>
            </a:r>
          </a:p>
        </p:txBody>
      </p:sp>
      <p:sp>
        <p:nvSpPr>
          <p:cNvPr id="19462" name="Rectangle 6"/>
          <p:cNvSpPr>
            <a:spLocks noGrp="1" noChangeArrowheads="1"/>
          </p:cNvSpPr>
          <p:nvPr>
            <p:ph type="ftr" sz="quarter" idx="4"/>
          </p:nvPr>
        </p:nvSpPr>
        <p:spPr bwMode="auto">
          <a:xfrm>
            <a:off x="0" y="6456516"/>
            <a:ext cx="4280425" cy="341159"/>
          </a:xfrm>
          <a:prstGeom prst="rect">
            <a:avLst/>
          </a:prstGeom>
          <a:noFill/>
          <a:ln w="9525">
            <a:noFill/>
            <a:miter lim="800000"/>
            <a:headEnd/>
            <a:tailEnd/>
          </a:ln>
          <a:effectLst/>
        </p:spPr>
        <p:txBody>
          <a:bodyPr vert="horz" wrap="square" lIns="90979" tIns="45489" rIns="90979" bIns="45489" numCol="1" anchor="b" anchorCtr="0" compatLnSpc="1">
            <a:prstTxWarp prst="textNoShape">
              <a:avLst/>
            </a:prstTxWarp>
          </a:bodyPr>
          <a:lstStyle>
            <a:lvl1pPr defTabSz="909638">
              <a:defRPr>
                <a:latin typeface="Arial" charset="0"/>
              </a:defRPr>
            </a:lvl1pPr>
          </a:lstStyle>
          <a:p>
            <a:pPr>
              <a:defRPr/>
            </a:pPr>
            <a:r>
              <a:rPr lang="de-DE"/>
              <a:t>Implementation Department</a:t>
            </a:r>
          </a:p>
        </p:txBody>
      </p:sp>
      <p:sp>
        <p:nvSpPr>
          <p:cNvPr id="19463" name="Rectangle 7"/>
          <p:cNvSpPr>
            <a:spLocks noGrp="1" noChangeArrowheads="1"/>
          </p:cNvSpPr>
          <p:nvPr>
            <p:ph type="sldNum" sz="quarter" idx="5"/>
          </p:nvPr>
        </p:nvSpPr>
        <p:spPr bwMode="auto">
          <a:xfrm>
            <a:off x="5593827" y="6456516"/>
            <a:ext cx="4280424" cy="341159"/>
          </a:xfrm>
          <a:prstGeom prst="rect">
            <a:avLst/>
          </a:prstGeom>
          <a:noFill/>
          <a:ln w="9525">
            <a:noFill/>
            <a:miter lim="800000"/>
            <a:headEnd/>
            <a:tailEnd/>
          </a:ln>
          <a:effectLst/>
        </p:spPr>
        <p:txBody>
          <a:bodyPr vert="horz" wrap="square" lIns="90979" tIns="45489" rIns="90979" bIns="45489" numCol="1" anchor="b" anchorCtr="0" compatLnSpc="1">
            <a:prstTxWarp prst="textNoShape">
              <a:avLst/>
            </a:prstTxWarp>
          </a:bodyPr>
          <a:lstStyle>
            <a:lvl1pPr algn="r" defTabSz="909638">
              <a:defRPr/>
            </a:lvl1pPr>
          </a:lstStyle>
          <a:p>
            <a:pPr>
              <a:defRPr/>
            </a:pPr>
            <a:fld id="{345C0DA8-150A-4349-B68D-699571035C0F}" type="slidenum">
              <a:rPr lang="de-DE" altLang="sk-SK"/>
              <a:pPr>
                <a:defRPr/>
              </a:pPr>
              <a:t>‹#›</a:t>
            </a:fld>
            <a:endParaRPr lang="de-DE" altLang="sk-SK"/>
          </a:p>
        </p:txBody>
      </p:sp>
    </p:spTree>
    <p:extLst>
      <p:ext uri="{BB962C8B-B14F-4D97-AF65-F5344CB8AC3E}">
        <p14:creationId xmlns:p14="http://schemas.microsoft.com/office/powerpoint/2010/main" val="87689477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txBox="1">
            <a:spLocks noGrp="1" noChangeArrowheads="1"/>
          </p:cNvSpPr>
          <p:nvPr/>
        </p:nvSpPr>
        <p:spPr bwMode="auto">
          <a:xfrm>
            <a:off x="0" y="6456516"/>
            <a:ext cx="4280425" cy="34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9" tIns="45489" rIns="90979" bIns="45489" anchor="b"/>
          <a:lstStyle>
            <a:lvl1pPr defTabSz="909638">
              <a:defRPr sz="1200">
                <a:solidFill>
                  <a:schemeClr val="tx1"/>
                </a:solidFill>
                <a:latin typeface="Arial" panose="020B0604020202020204" pitchFamily="34" charset="0"/>
              </a:defRPr>
            </a:lvl1pPr>
            <a:lvl2pPr marL="742950" indent="-285750" defTabSz="909638">
              <a:defRPr sz="1200">
                <a:solidFill>
                  <a:schemeClr val="tx1"/>
                </a:solidFill>
                <a:latin typeface="Arial" panose="020B0604020202020204" pitchFamily="34" charset="0"/>
              </a:defRPr>
            </a:lvl2pPr>
            <a:lvl3pPr marL="1143000" indent="-228600" defTabSz="909638">
              <a:defRPr sz="1200">
                <a:solidFill>
                  <a:schemeClr val="tx1"/>
                </a:solidFill>
                <a:latin typeface="Arial" panose="020B0604020202020204" pitchFamily="34" charset="0"/>
              </a:defRPr>
            </a:lvl3pPr>
            <a:lvl4pPr marL="1600200" indent="-228600" defTabSz="909638">
              <a:defRPr sz="1200">
                <a:solidFill>
                  <a:schemeClr val="tx1"/>
                </a:solidFill>
                <a:latin typeface="Arial" panose="020B0604020202020204" pitchFamily="34" charset="0"/>
              </a:defRPr>
            </a:lvl4pPr>
            <a:lvl5pPr marL="2057400" indent="-228600" defTabSz="909638">
              <a:defRPr sz="1200">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sz="1200">
                <a:solidFill>
                  <a:schemeClr val="tx1"/>
                </a:solidFill>
                <a:latin typeface="Arial" panose="020B0604020202020204" pitchFamily="34" charset="0"/>
              </a:defRPr>
            </a:lvl9pPr>
          </a:lstStyle>
          <a:p>
            <a:r>
              <a:rPr lang="de-DE" altLang="sk-SK"/>
              <a:t>Implementation Department</a:t>
            </a:r>
          </a:p>
        </p:txBody>
      </p:sp>
      <p:sp>
        <p:nvSpPr>
          <p:cNvPr id="149507" name="Rectangle 7"/>
          <p:cNvSpPr txBox="1">
            <a:spLocks noGrp="1" noChangeArrowheads="1"/>
          </p:cNvSpPr>
          <p:nvPr/>
        </p:nvSpPr>
        <p:spPr bwMode="auto">
          <a:xfrm>
            <a:off x="5593827" y="6456516"/>
            <a:ext cx="4280424" cy="34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9" tIns="45489" rIns="90979" bIns="45489" anchor="b"/>
          <a:lstStyle>
            <a:lvl1pPr defTabSz="909638">
              <a:defRPr sz="1200">
                <a:solidFill>
                  <a:schemeClr val="tx1"/>
                </a:solidFill>
                <a:latin typeface="Arial" panose="020B0604020202020204" pitchFamily="34" charset="0"/>
              </a:defRPr>
            </a:lvl1pPr>
            <a:lvl2pPr marL="742950" indent="-285750" defTabSz="909638">
              <a:defRPr sz="1200">
                <a:solidFill>
                  <a:schemeClr val="tx1"/>
                </a:solidFill>
                <a:latin typeface="Arial" panose="020B0604020202020204" pitchFamily="34" charset="0"/>
              </a:defRPr>
            </a:lvl2pPr>
            <a:lvl3pPr marL="1143000" indent="-228600" defTabSz="909638">
              <a:defRPr sz="1200">
                <a:solidFill>
                  <a:schemeClr val="tx1"/>
                </a:solidFill>
                <a:latin typeface="Arial" panose="020B0604020202020204" pitchFamily="34" charset="0"/>
              </a:defRPr>
            </a:lvl3pPr>
            <a:lvl4pPr marL="1600200" indent="-228600" defTabSz="909638">
              <a:defRPr sz="1200">
                <a:solidFill>
                  <a:schemeClr val="tx1"/>
                </a:solidFill>
                <a:latin typeface="Arial" panose="020B0604020202020204" pitchFamily="34" charset="0"/>
              </a:defRPr>
            </a:lvl4pPr>
            <a:lvl5pPr marL="2057400" indent="-228600" defTabSz="909638">
              <a:defRPr sz="1200">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sz="1200">
                <a:solidFill>
                  <a:schemeClr val="tx1"/>
                </a:solidFill>
                <a:latin typeface="Arial" panose="020B0604020202020204" pitchFamily="34" charset="0"/>
              </a:defRPr>
            </a:lvl9pPr>
          </a:lstStyle>
          <a:p>
            <a:pPr algn="r"/>
            <a:fld id="{73D3004D-4F24-4390-9F2A-32B6D02C5F76}" type="slidenum">
              <a:rPr lang="de-DE" altLang="sk-SK"/>
              <a:pPr algn="r"/>
              <a:t>1</a:t>
            </a:fld>
            <a:endParaRPr lang="de-DE" altLang="sk-SK"/>
          </a:p>
        </p:txBody>
      </p:sp>
      <p:sp>
        <p:nvSpPr>
          <p:cNvPr id="149508" name="Rectangle 2"/>
          <p:cNvSpPr>
            <a:spLocks noGrp="1" noRot="1" noChangeAspect="1" noChangeArrowheads="1" noTextEdit="1"/>
          </p:cNvSpPr>
          <p:nvPr>
            <p:ph type="sldImg"/>
          </p:nvPr>
        </p:nvSpPr>
        <p:spPr>
          <a:ln/>
        </p:spPr>
      </p:sp>
      <p:sp>
        <p:nvSpPr>
          <p:cNvPr id="149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altLang="sk-SK" dirty="0">
              <a:cs typeface="Arial" panose="020B0604020202020204" pitchFamily="34" charset="0"/>
            </a:endParaRPr>
          </a:p>
        </p:txBody>
      </p:sp>
    </p:spTree>
    <p:extLst>
      <p:ext uri="{BB962C8B-B14F-4D97-AF65-F5344CB8AC3E}">
        <p14:creationId xmlns:p14="http://schemas.microsoft.com/office/powerpoint/2010/main" val="278399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274950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073011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2EBBD848-F14C-426E-A786-259BE3DECB75}"/>
              </a:ext>
            </a:extLst>
          </p:cNvPr>
          <p:cNvSpPr>
            <a:spLocks noGrp="1" noChangeArrowheads="1"/>
          </p:cNvSpPr>
          <p:nvPr>
            <p:ph type="sldNum" sz="quarter" idx="5"/>
          </p:nvPr>
        </p:nvSpPr>
        <p:spPr>
          <a:noFill/>
        </p:spPr>
        <p:txBody>
          <a:bodyPr/>
          <a:lstStyle>
            <a:lvl1pPr algn="l" defTabSz="931863" eaLnBrk="0" hangingPunct="0">
              <a:spcBef>
                <a:spcPct val="30000"/>
              </a:spcBef>
              <a:defRPr sz="1200">
                <a:solidFill>
                  <a:schemeClr val="tx1"/>
                </a:solidFill>
                <a:latin typeface="Arial" panose="020B0604020202020204" pitchFamily="34" charset="0"/>
              </a:defRPr>
            </a:lvl1pPr>
            <a:lvl2pPr marL="742950" indent="-285750" algn="l" defTabSz="931863" eaLnBrk="0" hangingPunct="0">
              <a:spcBef>
                <a:spcPct val="30000"/>
              </a:spcBef>
              <a:defRPr sz="1200">
                <a:solidFill>
                  <a:schemeClr val="tx1"/>
                </a:solidFill>
                <a:latin typeface="Arial" panose="020B0604020202020204" pitchFamily="34" charset="0"/>
              </a:defRPr>
            </a:lvl2pPr>
            <a:lvl3pPr marL="1143000" indent="-228600" algn="l" defTabSz="931863" eaLnBrk="0" hangingPunct="0">
              <a:spcBef>
                <a:spcPct val="30000"/>
              </a:spcBef>
              <a:defRPr sz="1200">
                <a:solidFill>
                  <a:schemeClr val="tx1"/>
                </a:solidFill>
                <a:latin typeface="Arial" panose="020B0604020202020204" pitchFamily="34" charset="0"/>
              </a:defRPr>
            </a:lvl3pPr>
            <a:lvl4pPr marL="1600200" indent="-228600" algn="l" defTabSz="931863" eaLnBrk="0" hangingPunct="0">
              <a:spcBef>
                <a:spcPct val="30000"/>
              </a:spcBef>
              <a:defRPr sz="1200">
                <a:solidFill>
                  <a:schemeClr val="tx1"/>
                </a:solidFill>
                <a:latin typeface="Arial" panose="020B0604020202020204" pitchFamily="34" charset="0"/>
              </a:defRPr>
            </a:lvl4pPr>
            <a:lvl5pPr marL="2057400" indent="-228600" algn="l"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3CF3E1F-DD78-4B04-8736-75696F690E7A}" type="slidenum">
              <a:rPr kumimoji="0" lang="en-GB"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12</a:t>
            </a:fld>
            <a:endParaRPr kumimoji="0" lang="en-GB"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851" name="Rectangle 2">
            <a:extLst>
              <a:ext uri="{FF2B5EF4-FFF2-40B4-BE49-F238E27FC236}">
                <a16:creationId xmlns:a16="http://schemas.microsoft.com/office/drawing/2014/main" id="{1DED731D-BEC1-44E1-BE32-7199B7264D2D}"/>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9542E3B8-448A-417F-BF46-D554E1EBFFB9}"/>
              </a:ext>
            </a:extLst>
          </p:cNvPr>
          <p:cNvSpPr>
            <a:spLocks noGrp="1" noChangeArrowheads="1"/>
          </p:cNvSpPr>
          <p:nvPr>
            <p:ph type="body" idx="1"/>
          </p:nvPr>
        </p:nvSpPr>
        <p:spPr>
          <a:noFill/>
        </p:spPr>
        <p:txBody>
          <a:bodyPr/>
          <a:lstStyle/>
          <a:p>
            <a:endParaRPr lang="en-US" altLang="sr-Latn-R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2EBBD848-F14C-426E-A786-259BE3DECB75}"/>
              </a:ext>
            </a:extLst>
          </p:cNvPr>
          <p:cNvSpPr>
            <a:spLocks noGrp="1" noChangeArrowheads="1"/>
          </p:cNvSpPr>
          <p:nvPr>
            <p:ph type="sldNum" sz="quarter" idx="5"/>
          </p:nvPr>
        </p:nvSpPr>
        <p:spPr>
          <a:noFill/>
        </p:spPr>
        <p:txBody>
          <a:bodyPr/>
          <a:lstStyle>
            <a:lvl1pPr algn="l" defTabSz="931863" eaLnBrk="0" hangingPunct="0">
              <a:spcBef>
                <a:spcPct val="30000"/>
              </a:spcBef>
              <a:defRPr sz="1200">
                <a:solidFill>
                  <a:schemeClr val="tx1"/>
                </a:solidFill>
                <a:latin typeface="Arial" panose="020B0604020202020204" pitchFamily="34" charset="0"/>
              </a:defRPr>
            </a:lvl1pPr>
            <a:lvl2pPr marL="742950" indent="-285750" algn="l" defTabSz="931863" eaLnBrk="0" hangingPunct="0">
              <a:spcBef>
                <a:spcPct val="30000"/>
              </a:spcBef>
              <a:defRPr sz="1200">
                <a:solidFill>
                  <a:schemeClr val="tx1"/>
                </a:solidFill>
                <a:latin typeface="Arial" panose="020B0604020202020204" pitchFamily="34" charset="0"/>
              </a:defRPr>
            </a:lvl2pPr>
            <a:lvl3pPr marL="1143000" indent="-228600" algn="l" defTabSz="931863" eaLnBrk="0" hangingPunct="0">
              <a:spcBef>
                <a:spcPct val="30000"/>
              </a:spcBef>
              <a:defRPr sz="1200">
                <a:solidFill>
                  <a:schemeClr val="tx1"/>
                </a:solidFill>
                <a:latin typeface="Arial" panose="020B0604020202020204" pitchFamily="34" charset="0"/>
              </a:defRPr>
            </a:lvl3pPr>
            <a:lvl4pPr marL="1600200" indent="-228600" algn="l" defTabSz="931863" eaLnBrk="0" hangingPunct="0">
              <a:spcBef>
                <a:spcPct val="30000"/>
              </a:spcBef>
              <a:defRPr sz="1200">
                <a:solidFill>
                  <a:schemeClr val="tx1"/>
                </a:solidFill>
                <a:latin typeface="Arial" panose="020B0604020202020204" pitchFamily="34" charset="0"/>
              </a:defRPr>
            </a:lvl4pPr>
            <a:lvl5pPr marL="2057400" indent="-228600" algn="l"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3CF3E1F-DD78-4B04-8736-75696F690E7A}" type="slidenum">
              <a:rPr kumimoji="0" lang="en-GB"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13</a:t>
            </a:fld>
            <a:endParaRPr kumimoji="0" lang="en-GB"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851" name="Rectangle 2">
            <a:extLst>
              <a:ext uri="{FF2B5EF4-FFF2-40B4-BE49-F238E27FC236}">
                <a16:creationId xmlns:a16="http://schemas.microsoft.com/office/drawing/2014/main" id="{1DED731D-BEC1-44E1-BE32-7199B7264D2D}"/>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9542E3B8-448A-417F-BF46-D554E1EBFFB9}"/>
              </a:ext>
            </a:extLst>
          </p:cNvPr>
          <p:cNvSpPr>
            <a:spLocks noGrp="1" noChangeArrowheads="1"/>
          </p:cNvSpPr>
          <p:nvPr>
            <p:ph type="body" idx="1"/>
          </p:nvPr>
        </p:nvSpPr>
        <p:spPr>
          <a:noFill/>
        </p:spPr>
        <p:txBody>
          <a:bodyPr/>
          <a:lstStyle/>
          <a:p>
            <a:endParaRPr lang="en-US" altLang="sr-Latn-RS" dirty="0"/>
          </a:p>
        </p:txBody>
      </p:sp>
    </p:spTree>
    <p:extLst>
      <p:ext uri="{BB962C8B-B14F-4D97-AF65-F5344CB8AC3E}">
        <p14:creationId xmlns:p14="http://schemas.microsoft.com/office/powerpoint/2010/main" val="37890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48656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298372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767899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455498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343234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855341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502811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002275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166045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719677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120186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935700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643879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941565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459780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749502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4227171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108836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896664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734198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500260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797599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4261448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775518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999747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479375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263351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47311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1F50DD3-1BF9-4283-9DB9-725F0A81E8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5D7360-E0A8-4846-9EE3-961CE7F8CAC0}" type="slidenum">
              <a:rPr lang="hr-HR" altLang="sr-Latn-RS"/>
              <a:pPr eaLnBrk="1" hangingPunct="1"/>
              <a:t>4</a:t>
            </a:fld>
            <a:endParaRPr lang="hr-HR" altLang="sr-Latn-RS"/>
          </a:p>
        </p:txBody>
      </p:sp>
      <p:sp>
        <p:nvSpPr>
          <p:cNvPr id="23555" name="Slide Image Placeholder 1">
            <a:extLst>
              <a:ext uri="{FF2B5EF4-FFF2-40B4-BE49-F238E27FC236}">
                <a16:creationId xmlns:a16="http://schemas.microsoft.com/office/drawing/2014/main" id="{6535539A-2E3A-466B-AA52-EBD284457956}"/>
              </a:ext>
            </a:extLst>
          </p:cNvPr>
          <p:cNvSpPr>
            <a:spLocks noGrp="1" noRot="1" noChangeAspect="1" noTextEdit="1"/>
          </p:cNvSpPr>
          <p:nvPr>
            <p:ph type="sldImg"/>
          </p:nvPr>
        </p:nvSpPr>
        <p:spPr>
          <a:ln/>
        </p:spPr>
      </p:sp>
      <p:sp>
        <p:nvSpPr>
          <p:cNvPr id="23556" name="Notes Placeholder 2">
            <a:extLst>
              <a:ext uri="{FF2B5EF4-FFF2-40B4-BE49-F238E27FC236}">
                <a16:creationId xmlns:a16="http://schemas.microsoft.com/office/drawing/2014/main" id="{F4E713C0-EABD-478B-A7B2-E42AC08AB8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sr-Latn-CS" altLang="sr-Latn-RS" sz="700" dirty="0">
                <a:latin typeface="Arial" panose="020B0604020202020204" pitchFamily="34" charset="0"/>
              </a:rPr>
              <a:t>U ovom shematskom prikazu prikazana je međusobna povezanost IT sustava gospodarstva i carine odnosno naše carinske administracije sa CA ostalih država članica EU i glavnog središnjeg servera u Briselu</a:t>
            </a:r>
          </a:p>
          <a:p>
            <a:pPr eaLnBrk="1" hangingPunct="1">
              <a:lnSpc>
                <a:spcPct val="80000"/>
              </a:lnSpc>
              <a:spcBef>
                <a:spcPct val="0"/>
              </a:spcBef>
            </a:pPr>
            <a:endParaRPr lang="sr-Latn-CS" altLang="sr-Latn-RS" sz="700" dirty="0">
              <a:latin typeface="Arial" panose="020B0604020202020204" pitchFamily="34" charset="0"/>
            </a:endParaRPr>
          </a:p>
          <a:p>
            <a:pPr eaLnBrk="1" hangingPunct="1">
              <a:lnSpc>
                <a:spcPct val="80000"/>
              </a:lnSpc>
              <a:spcBef>
                <a:spcPct val="0"/>
              </a:spcBef>
            </a:pPr>
            <a:r>
              <a:rPr lang="sr-Latn-CS" altLang="sr-Latn-RS" sz="700" dirty="0">
                <a:latin typeface="Arial" panose="020B0604020202020204" pitchFamily="34" charset="0"/>
              </a:rPr>
              <a:t>Prvo imamo Informacijski sustav carinske uprave sa svim svojim poslužiteljima i bazama podataka na dvije centralne lokacije, a tu su i sve  carinske ispostave na cjelokupnom području države povezane s Informacijskim sustavom Carinske uprave u </a:t>
            </a:r>
            <a:r>
              <a:rPr lang="sr-Latn-CS" altLang="sr-Latn-RS" sz="700" dirty="0" err="1">
                <a:latin typeface="Arial" panose="020B0604020202020204" pitchFamily="34" charset="0"/>
              </a:rPr>
              <a:t>u</a:t>
            </a:r>
            <a:r>
              <a:rPr lang="sr-Latn-CS" altLang="sr-Latn-RS" sz="700" dirty="0">
                <a:latin typeface="Arial" panose="020B0604020202020204" pitchFamily="34" charset="0"/>
              </a:rPr>
              <a:t> jedinstvenu mrežu. </a:t>
            </a:r>
          </a:p>
          <a:p>
            <a:pPr eaLnBrk="1" hangingPunct="1">
              <a:lnSpc>
                <a:spcPct val="80000"/>
              </a:lnSpc>
              <a:spcBef>
                <a:spcPct val="0"/>
              </a:spcBef>
            </a:pPr>
            <a:r>
              <a:rPr lang="sr-Latn-CS" altLang="sr-Latn-RS" sz="700" dirty="0">
                <a:latin typeface="Arial" panose="020B0604020202020204" pitchFamily="34" charset="0"/>
              </a:rPr>
              <a:t>Zatim su tu i pojedinačni Informacijski sustavi </a:t>
            </a:r>
            <a:r>
              <a:rPr lang="sr-Latn-CS" altLang="sr-Latn-RS" sz="700" dirty="0" err="1">
                <a:latin typeface="Arial" panose="020B0604020202020204" pitchFamily="34" charset="0"/>
              </a:rPr>
              <a:t>gospodarstvenika</a:t>
            </a:r>
            <a:r>
              <a:rPr lang="sr-Latn-CS" altLang="sr-Latn-RS" sz="700" dirty="0">
                <a:latin typeface="Arial" panose="020B0604020202020204" pitchFamily="34" charset="0"/>
              </a:rPr>
              <a:t> (glavnih obveznika, špeditera, </a:t>
            </a:r>
            <a:r>
              <a:rPr lang="sr-Latn-CS" altLang="sr-Latn-RS" sz="700" dirty="0" err="1">
                <a:latin typeface="Arial" panose="020B0604020202020204" pitchFamily="34" charset="0"/>
              </a:rPr>
              <a:t>pošiljatelja</a:t>
            </a:r>
            <a:r>
              <a:rPr lang="sr-Latn-CS" altLang="sr-Latn-RS" sz="700" dirty="0">
                <a:latin typeface="Arial" panose="020B0604020202020204" pitchFamily="34" charset="0"/>
              </a:rPr>
              <a:t>, </a:t>
            </a:r>
            <a:r>
              <a:rPr lang="sr-Latn-CS" altLang="sr-Latn-RS" sz="700" dirty="0" err="1">
                <a:latin typeface="Arial" panose="020B0604020202020204" pitchFamily="34" charset="0"/>
              </a:rPr>
              <a:t>primatelja</a:t>
            </a:r>
            <a:r>
              <a:rPr lang="sr-Latn-CS" altLang="sr-Latn-RS" sz="700" dirty="0">
                <a:latin typeface="Arial" panose="020B0604020202020204" pitchFamily="34" charset="0"/>
              </a:rPr>
              <a:t>) koji će se za potrebe provođenja NCTS postupaka morati povezati putem G2B servisa s informacijskim sustavom CU. </a:t>
            </a:r>
          </a:p>
          <a:p>
            <a:pPr eaLnBrk="1" hangingPunct="1">
              <a:lnSpc>
                <a:spcPct val="80000"/>
              </a:lnSpc>
              <a:spcBef>
                <a:spcPct val="0"/>
              </a:spcBef>
            </a:pPr>
            <a:r>
              <a:rPr lang="hr-HR" altLang="sr-Latn-RS" sz="600" b="1" dirty="0">
                <a:latin typeface="Arial" panose="020B0604020202020204" pitchFamily="34" charset="0"/>
              </a:rPr>
              <a:t>G2B</a:t>
            </a:r>
            <a:r>
              <a:rPr lang="hr-HR" altLang="sr-Latn-RS" sz="600" dirty="0">
                <a:latin typeface="Arial" panose="020B0604020202020204" pitchFamily="34" charset="0"/>
              </a:rPr>
              <a:t> WEB SERVIS – odnosno </a:t>
            </a:r>
            <a:r>
              <a:rPr lang="hr-HR" altLang="sr-Latn-RS" sz="600" dirty="0" err="1">
                <a:latin typeface="Arial" panose="020B0604020202020204" pitchFamily="34" charset="0"/>
              </a:rPr>
              <a:t>Goverment</a:t>
            </a:r>
            <a:r>
              <a:rPr lang="hr-HR" altLang="sr-Latn-RS" sz="600" dirty="0">
                <a:latin typeface="Arial" panose="020B0604020202020204" pitchFamily="34" charset="0"/>
              </a:rPr>
              <a:t> to </a:t>
            </a:r>
            <a:r>
              <a:rPr lang="hr-HR" altLang="sr-Latn-RS" sz="600" dirty="0" err="1">
                <a:latin typeface="Arial" panose="020B0604020202020204" pitchFamily="34" charset="0"/>
              </a:rPr>
              <a:t>business</a:t>
            </a:r>
            <a:r>
              <a:rPr lang="hr-HR" altLang="sr-Latn-RS" sz="600" dirty="0">
                <a:latin typeface="Arial" panose="020B0604020202020204" pitchFamily="34" charset="0"/>
              </a:rPr>
              <a:t>, dakle komunikacija tijela državne uprave i gospodarstva. K</a:t>
            </a:r>
            <a:r>
              <a:rPr lang="sr-Latn-CS" altLang="sr-Latn-RS" sz="700" dirty="0" err="1">
                <a:latin typeface="Arial" panose="020B0604020202020204" pitchFamily="34" charset="0"/>
              </a:rPr>
              <a:t>omunikacija</a:t>
            </a:r>
            <a:r>
              <a:rPr lang="sr-Latn-CS" altLang="sr-Latn-RS" sz="700" dirty="0">
                <a:latin typeface="Arial" panose="020B0604020202020204" pitchFamily="34" charset="0"/>
              </a:rPr>
              <a:t> se odvija putem elektroničkih poruka u XML formatu. </a:t>
            </a:r>
            <a:endParaRPr lang="hr-HR" altLang="sr-Latn-RS" sz="600" dirty="0">
              <a:latin typeface="Arial" panose="020B0604020202020204" pitchFamily="34" charset="0"/>
            </a:endParaRPr>
          </a:p>
          <a:p>
            <a:pPr eaLnBrk="1" hangingPunct="1">
              <a:lnSpc>
                <a:spcPct val="80000"/>
              </a:lnSpc>
            </a:pPr>
            <a:endParaRPr lang="hr-HR" altLang="sr-Latn-RS" sz="600" dirty="0">
              <a:latin typeface="Arial" panose="020B0604020202020204" pitchFamily="34" charset="0"/>
            </a:endParaRPr>
          </a:p>
          <a:p>
            <a:pPr eaLnBrk="1" hangingPunct="1">
              <a:lnSpc>
                <a:spcPct val="80000"/>
              </a:lnSpc>
            </a:pPr>
            <a:r>
              <a:rPr lang="sr-Latn-CS" altLang="sr-Latn-RS" sz="700" dirty="0">
                <a:latin typeface="Arial" panose="020B0604020202020204" pitchFamily="34" charset="0"/>
              </a:rPr>
              <a:t>G2B usluga omogućava dvosmjernu razmjenu poruka između carine i gospodarstva, za početak će se koristiti u </a:t>
            </a:r>
            <a:r>
              <a:rPr lang="sr-Latn-CS" altLang="sr-Latn-RS" sz="700" dirty="0" err="1">
                <a:latin typeface="Arial" panose="020B0604020202020204" pitchFamily="34" charset="0"/>
              </a:rPr>
              <a:t>provoznom</a:t>
            </a:r>
            <a:r>
              <a:rPr lang="sr-Latn-CS" altLang="sr-Latn-RS" sz="700" dirty="0">
                <a:latin typeface="Arial" panose="020B0604020202020204" pitchFamily="34" charset="0"/>
              </a:rPr>
              <a:t> postupku, dakle kroz NCTS aplikaciju, kasnije i za sve ostale aplikacije koje će biti razvijene (uvoz, izvoz, trošarine, tarifa)</a:t>
            </a:r>
          </a:p>
          <a:p>
            <a:pPr eaLnBrk="1" hangingPunct="1">
              <a:lnSpc>
                <a:spcPct val="80000"/>
              </a:lnSpc>
            </a:pPr>
            <a:r>
              <a:rPr lang="hr-HR" altLang="sr-Latn-RS" sz="600" dirty="0">
                <a:latin typeface="Arial" panose="020B0604020202020204" pitchFamily="34" charset="0"/>
              </a:rPr>
              <a:t>Ovdje se radi o elektroničkom poslovanju bez papira, koje mora biti vjerodostojno dakle obuhvaća napredni  elektronički potpis dokumenata, i za to Korisnici moraju biti registrirani , </a:t>
            </a:r>
          </a:p>
          <a:p>
            <a:pPr eaLnBrk="1" hangingPunct="1">
              <a:lnSpc>
                <a:spcPct val="80000"/>
              </a:lnSpc>
            </a:pPr>
            <a:endParaRPr lang="hr-HR" altLang="sr-Latn-RS" sz="600" dirty="0">
              <a:latin typeface="Arial" panose="020B0604020202020204" pitchFamily="34" charset="0"/>
            </a:endParaRPr>
          </a:p>
          <a:p>
            <a:pPr eaLnBrk="1" hangingPunct="1">
              <a:lnSpc>
                <a:spcPct val="80000"/>
              </a:lnSpc>
            </a:pPr>
            <a:r>
              <a:rPr lang="sr-Latn-CS" altLang="sr-Latn-RS" sz="700" dirty="0">
                <a:latin typeface="Arial" panose="020B0604020202020204" pitchFamily="34" charset="0"/>
              </a:rPr>
              <a:t>Što se tiče nacionalne primjene NCTS-a, tu završava ovaj shematski prikaz.</a:t>
            </a:r>
          </a:p>
          <a:p>
            <a:pPr eaLnBrk="1" hangingPunct="1">
              <a:lnSpc>
                <a:spcPct val="80000"/>
              </a:lnSpc>
            </a:pPr>
            <a:endParaRPr lang="hr-HR" altLang="sr-Latn-RS" sz="600" dirty="0">
              <a:latin typeface="Arial" panose="020B0604020202020204" pitchFamily="34" charset="0"/>
            </a:endParaRPr>
          </a:p>
          <a:p>
            <a:pPr eaLnBrk="1" hangingPunct="1">
              <a:lnSpc>
                <a:spcPct val="80000"/>
              </a:lnSpc>
              <a:spcBef>
                <a:spcPct val="0"/>
              </a:spcBef>
            </a:pPr>
            <a:r>
              <a:rPr lang="sr-Latn-CS" altLang="sr-Latn-RS" sz="700" dirty="0">
                <a:latin typeface="Arial" panose="020B0604020202020204" pitchFamily="34" charset="0"/>
              </a:rPr>
              <a:t>Nakon pristupanja CTC, te EU, situacija postaje malo kompleksnija. Koristi se središnji Informacijski sustav u </a:t>
            </a:r>
            <a:r>
              <a:rPr lang="sr-Latn-CS" altLang="sr-Latn-RS" sz="700" dirty="0" err="1">
                <a:latin typeface="Arial" panose="020B0604020202020204" pitchFamily="34" charset="0"/>
              </a:rPr>
              <a:t>Bruxellesu</a:t>
            </a:r>
            <a:r>
              <a:rPr lang="sr-Latn-CS" altLang="sr-Latn-RS" sz="700" dirty="0">
                <a:latin typeface="Arial" panose="020B0604020202020204" pitchFamily="34" charset="0"/>
              </a:rPr>
              <a:t>, sa zajedničkom mrežnom komunikacijskom infrastrukturom i zajedničkim sistemskim </a:t>
            </a:r>
            <a:r>
              <a:rPr lang="sr-Latn-CS" altLang="sr-Latn-RS" sz="700" dirty="0" err="1">
                <a:latin typeface="Arial" panose="020B0604020202020204" pitchFamily="34" charset="0"/>
              </a:rPr>
              <a:t>sučeljem</a:t>
            </a:r>
            <a:r>
              <a:rPr lang="sr-Latn-CS" altLang="sr-Latn-RS" sz="700" dirty="0">
                <a:latin typeface="Arial" panose="020B0604020202020204" pitchFamily="34" charset="0"/>
              </a:rPr>
              <a:t>, s kojim IS CURH mora biti povezan i razmjenjivati podatke o </a:t>
            </a:r>
            <a:r>
              <a:rPr lang="sr-Latn-CS" altLang="sr-Latn-RS" sz="700" dirty="0" err="1">
                <a:latin typeface="Arial" panose="020B0604020202020204" pitchFamily="34" charset="0"/>
              </a:rPr>
              <a:t>provoznim</a:t>
            </a:r>
            <a:r>
              <a:rPr lang="sr-Latn-CS" altLang="sr-Latn-RS" sz="700" dirty="0">
                <a:latin typeface="Arial" panose="020B0604020202020204" pitchFamily="34" charset="0"/>
              </a:rPr>
              <a:t> postupcima, ali ovaj put u UN/EDIFACT formatu poruka, zbog čega se sve poruke iz nacionalnog NCTS sustava koje su u XML formatu moraju konvertirati u UN/EDIFACT.</a:t>
            </a:r>
          </a:p>
          <a:p>
            <a:pPr eaLnBrk="1" hangingPunct="1">
              <a:lnSpc>
                <a:spcPct val="80000"/>
              </a:lnSpc>
              <a:spcBef>
                <a:spcPct val="0"/>
              </a:spcBef>
            </a:pPr>
            <a:r>
              <a:rPr lang="sr-Latn-CS" altLang="sr-Latn-RS" sz="700" dirty="0">
                <a:latin typeface="Arial" panose="020B0604020202020204" pitchFamily="34" charset="0"/>
              </a:rPr>
              <a:t>Ista situacija je i kod drugih država članica koje moraju biti povezane sa središnjim sustavom u </a:t>
            </a:r>
            <a:r>
              <a:rPr lang="sr-Latn-CS" altLang="sr-Latn-RS" sz="700" dirty="0" err="1">
                <a:latin typeface="Arial" panose="020B0604020202020204" pitchFamily="34" charset="0"/>
              </a:rPr>
              <a:t>Bruxellesu</a:t>
            </a:r>
            <a:r>
              <a:rPr lang="sr-Latn-CS" altLang="sr-Latn-RS" sz="700" dirty="0">
                <a:latin typeface="Arial" panose="020B0604020202020204" pitchFamily="34" charset="0"/>
              </a:rPr>
              <a:t> i razmjenjivati podatke o </a:t>
            </a:r>
            <a:r>
              <a:rPr lang="sr-Latn-CS" altLang="sr-Latn-RS" sz="700" dirty="0" err="1">
                <a:latin typeface="Arial" panose="020B0604020202020204" pitchFamily="34" charset="0"/>
              </a:rPr>
              <a:t>provoznim</a:t>
            </a:r>
            <a:r>
              <a:rPr lang="sr-Latn-CS" altLang="sr-Latn-RS" sz="700" dirty="0">
                <a:latin typeface="Arial" panose="020B0604020202020204" pitchFamily="34" charset="0"/>
              </a:rPr>
              <a:t> postupcima putem UN/EDIFACT poruka, a također moraju imati umrežene sve svoje ispostave koje sudjeluju u NCTS-u kao i elektroničku komunikaciju sa svojim </a:t>
            </a:r>
            <a:r>
              <a:rPr lang="sr-Latn-CS" altLang="sr-Latn-RS" sz="700" dirty="0" err="1">
                <a:latin typeface="Arial" panose="020B0604020202020204" pitchFamily="34" charset="0"/>
              </a:rPr>
              <a:t>gospodarstvenicima</a:t>
            </a:r>
            <a:r>
              <a:rPr lang="sr-Latn-CS" altLang="sr-Latn-RS" sz="700" dirty="0">
                <a:latin typeface="Arial" panose="020B0604020202020204" pitchFamily="34" charset="0"/>
              </a:rPr>
              <a:t>.</a:t>
            </a:r>
          </a:p>
          <a:p>
            <a:pPr eaLnBrk="1" hangingPunct="1">
              <a:lnSpc>
                <a:spcPct val="80000"/>
              </a:lnSpc>
              <a:spcBef>
                <a:spcPct val="0"/>
              </a:spcBef>
            </a:pPr>
            <a:r>
              <a:rPr lang="sr-Latn-CS" altLang="sr-Latn-RS" sz="700" dirty="0">
                <a:latin typeface="Arial" panose="020B0604020202020204" pitchFamily="34" charset="0"/>
              </a:rPr>
              <a:t>Bitno je spomenuti da svi ovi sustavi moraju biti </a:t>
            </a:r>
            <a:r>
              <a:rPr lang="sr-Latn-CS" altLang="sr-Latn-RS" sz="700" dirty="0" err="1">
                <a:latin typeface="Arial" panose="020B0604020202020204" pitchFamily="34" charset="0"/>
              </a:rPr>
              <a:t>interoperabilni</a:t>
            </a:r>
            <a:r>
              <a:rPr lang="sr-Latn-CS" altLang="sr-Latn-RS" sz="700" dirty="0">
                <a:latin typeface="Arial" panose="020B0604020202020204" pitchFamily="34" charset="0"/>
              </a:rPr>
              <a:t>, odnosno da mogu međusobno razmjenjivati podatke bez teškoća, a to se postiže upotrebom standardiziranih elektroničkih poruka u XML ili UN/EDIFACT formatu.</a:t>
            </a:r>
          </a:p>
          <a:p>
            <a:pPr eaLnBrk="1" hangingPunct="1">
              <a:lnSpc>
                <a:spcPct val="80000"/>
              </a:lnSpc>
            </a:pPr>
            <a:endParaRPr lang="hr-HR" altLang="sr-Latn-RS" sz="700" dirty="0">
              <a:latin typeface="Arial" panose="020B0604020202020204" pitchFamily="34" charset="0"/>
            </a:endParaRPr>
          </a:p>
        </p:txBody>
      </p:sp>
      <p:sp>
        <p:nvSpPr>
          <p:cNvPr id="23557" name="Slide Number Placeholder 3">
            <a:extLst>
              <a:ext uri="{FF2B5EF4-FFF2-40B4-BE49-F238E27FC236}">
                <a16:creationId xmlns:a16="http://schemas.microsoft.com/office/drawing/2014/main" id="{CD9DDD47-EC10-4365-AC9D-91C1523CE363}"/>
              </a:ext>
            </a:extLst>
          </p:cNvPr>
          <p:cNvSpPr txBox="1">
            <a:spLocks noGrp="1"/>
          </p:cNvSpPr>
          <p:nvPr/>
        </p:nvSpPr>
        <p:spPr bwMode="auto">
          <a:xfrm>
            <a:off x="3872162" y="8721877"/>
            <a:ext cx="2962275" cy="45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0BFB269-A090-4BA1-8FDA-2D713A67EE71}" type="slidenum">
              <a:rPr lang="de-AT" altLang="sr-Latn-RS" sz="1200"/>
              <a:pPr algn="r" eaLnBrk="1" hangingPunct="1"/>
              <a:t>4</a:t>
            </a:fld>
            <a:endParaRPr lang="de-AT" altLang="sr-Latn-R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1671740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4167703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669369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Footer Placeholder 3"/>
          <p:cNvSpPr>
            <a:spLocks noGrp="1"/>
          </p:cNvSpPr>
          <p:nvPr>
            <p:ph type="ftr" sz="quarter" idx="4"/>
          </p:nvPr>
        </p:nvSpPr>
        <p:spPr/>
        <p:txBody>
          <a:bodyPr/>
          <a:lstStyle/>
          <a:p>
            <a:pPr>
              <a:defRPr/>
            </a:pPr>
            <a:r>
              <a:rPr lang="de-DE"/>
              <a:t>Implementation Department</a:t>
            </a:r>
          </a:p>
        </p:txBody>
      </p:sp>
      <p:sp>
        <p:nvSpPr>
          <p:cNvPr id="5" name="Slide Number Placeholder 4"/>
          <p:cNvSpPr>
            <a:spLocks noGrp="1"/>
          </p:cNvSpPr>
          <p:nvPr>
            <p:ph type="sldNum" sz="quarter" idx="5"/>
          </p:nvPr>
        </p:nvSpPr>
        <p:spPr/>
        <p:txBody>
          <a:bodyPr/>
          <a:lstStyle/>
          <a:p>
            <a:pPr>
              <a:defRPr/>
            </a:pPr>
            <a:fld id="{345C0DA8-150A-4349-B68D-699571035C0F}" type="slidenum">
              <a:rPr lang="de-DE" altLang="sk-SK" smtClean="0"/>
              <a:pPr>
                <a:defRPr/>
              </a:pPr>
              <a:t>43</a:t>
            </a:fld>
            <a:endParaRPr lang="de-DE" altLang="sk-SK"/>
          </a:p>
        </p:txBody>
      </p:sp>
    </p:spTree>
    <p:extLst>
      <p:ext uri="{BB962C8B-B14F-4D97-AF65-F5344CB8AC3E}">
        <p14:creationId xmlns:p14="http://schemas.microsoft.com/office/powerpoint/2010/main" val="33357164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432171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4095030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945527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4957850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36548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938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52CEDA18-B806-4387-A801-B37E87BBED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FF3899-5119-4189-95A6-30CC51EF2F87}" type="slidenum">
              <a:rPr lang="hr-HR" altLang="sr-Latn-RS"/>
              <a:pPr eaLnBrk="1" hangingPunct="1"/>
              <a:t>5</a:t>
            </a:fld>
            <a:endParaRPr lang="hr-HR" altLang="sr-Latn-RS"/>
          </a:p>
        </p:txBody>
      </p:sp>
      <p:sp>
        <p:nvSpPr>
          <p:cNvPr id="24579" name="Rectangle 2">
            <a:extLst>
              <a:ext uri="{FF2B5EF4-FFF2-40B4-BE49-F238E27FC236}">
                <a16:creationId xmlns:a16="http://schemas.microsoft.com/office/drawing/2014/main" id="{1865A033-8BAC-4EE8-BE7F-AFA8175B84F5}"/>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4B768F4-61A7-403C-879C-7BDBC96B9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sr-Latn-CS" altLang="sr-Latn-RS">
                <a:latin typeface="Arial" panose="020B0604020202020204" pitchFamily="34" charset="0"/>
              </a:rPr>
              <a:t>Prikazane su sve poruke koje kolaju između svih sudionika u provoznom postupku.</a:t>
            </a:r>
          </a:p>
          <a:p>
            <a:pPr eaLnBrk="1" hangingPunct="1"/>
            <a:endParaRPr lang="hr-HR" altLang="sr-Latn-R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0077407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2329241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3133174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625566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5566368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733455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7339814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3591446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2264604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sz="2400" b="1" kern="1200" dirty="0">
              <a:solidFill>
                <a:srgbClr val="FF33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0789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2766905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1256598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7846670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277045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4783824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4540942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3733426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8547865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400975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9703563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699752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187451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2773281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3709977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1704577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7567151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0793392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1703926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8508677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312960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sz="2400" b="1" kern="1200" dirty="0">
              <a:solidFill>
                <a:srgbClr val="FF33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876332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sz="2400" b="1" kern="1200" dirty="0">
              <a:solidFill>
                <a:srgbClr val="FF33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80231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200" kern="1200" noProof="0" dirty="0">
              <a:solidFill>
                <a:schemeClr val="tx1"/>
              </a:solidFill>
              <a:effectLst/>
              <a:latin typeface="Times New Roman" pitchFamily="18" charset="0"/>
              <a:ea typeface="+mn-ea"/>
              <a:cs typeface="Arial" charset="0"/>
            </a:endParaRPr>
          </a:p>
          <a:p>
            <a:pPr eaLnBrk="1" hangingPunct="1"/>
            <a:endParaRPr lang="en-GB" altLang="sk-SK" sz="1200" dirty="0">
              <a:cs typeface="Arial" panose="020B0604020202020204" pitchFamily="34" charset="0"/>
            </a:endParaRPr>
          </a:p>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124715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6985354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42543785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1830969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1275385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1619815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6829656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487488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40088" y="509588"/>
            <a:ext cx="3398837" cy="2551112"/>
          </a:xfrm>
          <a:ln/>
        </p:spPr>
      </p:sp>
      <p:sp>
        <p:nvSpPr>
          <p:cNvPr id="30723" name="Rectangle 3"/>
          <p:cNvSpPr>
            <a:spLocks noGrp="1" noChangeArrowheads="1"/>
          </p:cNvSpPr>
          <p:nvPr>
            <p:ph type="body" idx="1"/>
          </p:nvPr>
        </p:nvSpPr>
        <p:spPr>
          <a:xfrm>
            <a:off x="1314985" y="3229853"/>
            <a:ext cx="7244281" cy="3057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649851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Len nadpis">
    <p:spTree>
      <p:nvGrpSpPr>
        <p:cNvPr id="1" name=""/>
        <p:cNvGrpSpPr/>
        <p:nvPr/>
      </p:nvGrpSpPr>
      <p:grpSpPr>
        <a:xfrm>
          <a:off x="0" y="0"/>
          <a:ext cx="0" cy="0"/>
          <a:chOff x="0" y="0"/>
          <a:chExt cx="0" cy="0"/>
        </a:xfrm>
      </p:grpSpPr>
      <p:pic>
        <p:nvPicPr>
          <p:cNvPr id="9" name="Picture 8" descr="Picture1.jpg"/>
          <p:cNvPicPr>
            <a:picLocks noChangeAspect="1"/>
          </p:cNvPicPr>
          <p:nvPr userDrawn="1"/>
        </p:nvPicPr>
        <p:blipFill>
          <a:blip r:embed="rId2"/>
          <a:stretch>
            <a:fillRect/>
          </a:stretch>
        </p:blipFill>
        <p:spPr>
          <a:xfrm>
            <a:off x="0" y="952500"/>
            <a:ext cx="9144000" cy="4914900"/>
          </a:xfrm>
          <a:prstGeom prst="rect">
            <a:avLst/>
          </a:prstGeom>
        </p:spPr>
      </p:pic>
      <p:sp>
        <p:nvSpPr>
          <p:cNvPr id="2" name="Nadpis 1"/>
          <p:cNvSpPr>
            <a:spLocks noGrp="1"/>
          </p:cNvSpPr>
          <p:nvPr>
            <p:ph type="title"/>
          </p:nvPr>
        </p:nvSpPr>
        <p:spPr>
          <a:xfrm>
            <a:off x="628650" y="374089"/>
            <a:ext cx="7886700" cy="1325563"/>
          </a:xfrm>
          <a:prstGeom prst="rect">
            <a:avLst/>
          </a:prstGeom>
        </p:spPr>
        <p:txBody>
          <a:bodyPr/>
          <a:lstStyle/>
          <a:p>
            <a:r>
              <a:rPr lang="sk-SK"/>
              <a:t>Upravte štýly predlohy textu</a:t>
            </a:r>
            <a:endParaRPr lang="en-GB"/>
          </a:p>
        </p:txBody>
      </p:sp>
    </p:spTree>
    <p:extLst>
      <p:ext uri="{BB962C8B-B14F-4D97-AF65-F5344CB8AC3E}">
        <p14:creationId xmlns:p14="http://schemas.microsoft.com/office/powerpoint/2010/main" val="56347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25CF7AD-6C28-46A8-9CCC-29A2F219FE01}"/>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6" name="Rectangle 5">
            <a:extLst>
              <a:ext uri="{FF2B5EF4-FFF2-40B4-BE49-F238E27FC236}">
                <a16:creationId xmlns:a16="http://schemas.microsoft.com/office/drawing/2014/main" id="{87BC3D24-C05D-43BE-8450-C853B6F03CCE}"/>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7" name="Rectangle 6">
            <a:extLst>
              <a:ext uri="{FF2B5EF4-FFF2-40B4-BE49-F238E27FC236}">
                <a16:creationId xmlns:a16="http://schemas.microsoft.com/office/drawing/2014/main" id="{64853C3E-334B-4E4A-915C-07B892C6E0D7}"/>
              </a:ext>
            </a:extLst>
          </p:cNvPr>
          <p:cNvSpPr>
            <a:spLocks noGrp="1" noChangeArrowheads="1"/>
          </p:cNvSpPr>
          <p:nvPr>
            <p:ph type="sldNum" sz="quarter" idx="12"/>
          </p:nvPr>
        </p:nvSpPr>
        <p:spPr>
          <a:ln/>
        </p:spPr>
        <p:txBody>
          <a:bodyPr/>
          <a:lstStyle>
            <a:lvl1pPr>
              <a:defRPr/>
            </a:lvl1pPr>
          </a:lstStyle>
          <a:p>
            <a:fld id="{82B2348E-7374-43D6-9FB0-35BBA50FAEE6}" type="slidenum">
              <a:rPr lang="en-GB" altLang="sr-Latn-RS"/>
              <a:pPr/>
              <a:t>‹#›</a:t>
            </a:fld>
            <a:endParaRPr lang="en-GB" altLang="sr-Latn-RS"/>
          </a:p>
        </p:txBody>
      </p:sp>
    </p:spTree>
    <p:extLst>
      <p:ext uri="{BB962C8B-B14F-4D97-AF65-F5344CB8AC3E}">
        <p14:creationId xmlns:p14="http://schemas.microsoft.com/office/powerpoint/2010/main" val="106260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3213F84-A07D-46A4-910E-7BA8FC993B6B}"/>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6" name="Rectangle 5">
            <a:extLst>
              <a:ext uri="{FF2B5EF4-FFF2-40B4-BE49-F238E27FC236}">
                <a16:creationId xmlns:a16="http://schemas.microsoft.com/office/drawing/2014/main" id="{4C594870-3CDF-42EE-B84F-2263A8215AFD}"/>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7" name="Rectangle 6">
            <a:extLst>
              <a:ext uri="{FF2B5EF4-FFF2-40B4-BE49-F238E27FC236}">
                <a16:creationId xmlns:a16="http://schemas.microsoft.com/office/drawing/2014/main" id="{6D5C5DE0-061F-426E-9E88-99981AE4AB6D}"/>
              </a:ext>
            </a:extLst>
          </p:cNvPr>
          <p:cNvSpPr>
            <a:spLocks noGrp="1" noChangeArrowheads="1"/>
          </p:cNvSpPr>
          <p:nvPr>
            <p:ph type="sldNum" sz="quarter" idx="12"/>
          </p:nvPr>
        </p:nvSpPr>
        <p:spPr>
          <a:ln/>
        </p:spPr>
        <p:txBody>
          <a:bodyPr/>
          <a:lstStyle>
            <a:lvl1pPr>
              <a:defRPr/>
            </a:lvl1pPr>
          </a:lstStyle>
          <a:p>
            <a:fld id="{D83983EE-136C-4352-A0F4-0CEFE22DEA10}" type="slidenum">
              <a:rPr lang="en-GB" altLang="sr-Latn-RS"/>
              <a:pPr/>
              <a:t>‹#›</a:t>
            </a:fld>
            <a:endParaRPr lang="en-GB" altLang="sr-Latn-RS"/>
          </a:p>
        </p:txBody>
      </p:sp>
    </p:spTree>
    <p:extLst>
      <p:ext uri="{BB962C8B-B14F-4D97-AF65-F5344CB8AC3E}">
        <p14:creationId xmlns:p14="http://schemas.microsoft.com/office/powerpoint/2010/main" val="2743545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4">
            <a:extLst>
              <a:ext uri="{FF2B5EF4-FFF2-40B4-BE49-F238E27FC236}">
                <a16:creationId xmlns:a16="http://schemas.microsoft.com/office/drawing/2014/main" id="{A586FCFC-0F52-4BD3-926A-CE13FAB28451}"/>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5" name="Rectangle 5">
            <a:extLst>
              <a:ext uri="{FF2B5EF4-FFF2-40B4-BE49-F238E27FC236}">
                <a16:creationId xmlns:a16="http://schemas.microsoft.com/office/drawing/2014/main" id="{7C35B7A4-0893-4F9C-BDE3-4D9EBC30FD4B}"/>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6" name="Rectangle 6">
            <a:extLst>
              <a:ext uri="{FF2B5EF4-FFF2-40B4-BE49-F238E27FC236}">
                <a16:creationId xmlns:a16="http://schemas.microsoft.com/office/drawing/2014/main" id="{F93E7279-1D9E-4A69-B733-78B5A49902DB}"/>
              </a:ext>
            </a:extLst>
          </p:cNvPr>
          <p:cNvSpPr>
            <a:spLocks noGrp="1" noChangeArrowheads="1"/>
          </p:cNvSpPr>
          <p:nvPr>
            <p:ph type="sldNum" sz="quarter" idx="12"/>
          </p:nvPr>
        </p:nvSpPr>
        <p:spPr>
          <a:ln/>
        </p:spPr>
        <p:txBody>
          <a:bodyPr/>
          <a:lstStyle>
            <a:lvl1pPr>
              <a:defRPr/>
            </a:lvl1pPr>
          </a:lstStyle>
          <a:p>
            <a:fld id="{4F450CC8-0E8B-4CEA-ABAA-3799B4C843CE}" type="slidenum">
              <a:rPr lang="en-GB" altLang="sr-Latn-RS"/>
              <a:pPr/>
              <a:t>‹#›</a:t>
            </a:fld>
            <a:endParaRPr lang="en-GB" altLang="sr-Latn-RS"/>
          </a:p>
        </p:txBody>
      </p:sp>
    </p:spTree>
    <p:extLst>
      <p:ext uri="{BB962C8B-B14F-4D97-AF65-F5344CB8AC3E}">
        <p14:creationId xmlns:p14="http://schemas.microsoft.com/office/powerpoint/2010/main" val="397426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4">
            <a:extLst>
              <a:ext uri="{FF2B5EF4-FFF2-40B4-BE49-F238E27FC236}">
                <a16:creationId xmlns:a16="http://schemas.microsoft.com/office/drawing/2014/main" id="{0D2D75D2-FDD4-4FE1-8788-DF7FD07791EB}"/>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5" name="Rectangle 5">
            <a:extLst>
              <a:ext uri="{FF2B5EF4-FFF2-40B4-BE49-F238E27FC236}">
                <a16:creationId xmlns:a16="http://schemas.microsoft.com/office/drawing/2014/main" id="{41E99592-0CF8-49BA-8074-908929C0253D}"/>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6" name="Rectangle 6">
            <a:extLst>
              <a:ext uri="{FF2B5EF4-FFF2-40B4-BE49-F238E27FC236}">
                <a16:creationId xmlns:a16="http://schemas.microsoft.com/office/drawing/2014/main" id="{BB54A89D-90B3-403F-89A4-BAEFF7360D2E}"/>
              </a:ext>
            </a:extLst>
          </p:cNvPr>
          <p:cNvSpPr>
            <a:spLocks noGrp="1" noChangeArrowheads="1"/>
          </p:cNvSpPr>
          <p:nvPr>
            <p:ph type="sldNum" sz="quarter" idx="12"/>
          </p:nvPr>
        </p:nvSpPr>
        <p:spPr>
          <a:ln/>
        </p:spPr>
        <p:txBody>
          <a:bodyPr/>
          <a:lstStyle>
            <a:lvl1pPr>
              <a:defRPr/>
            </a:lvl1pPr>
          </a:lstStyle>
          <a:p>
            <a:fld id="{7C3979AE-4E3A-44ED-BD1E-C9E4BA0448F0}" type="slidenum">
              <a:rPr lang="en-GB" altLang="sr-Latn-RS"/>
              <a:pPr/>
              <a:t>‹#›</a:t>
            </a:fld>
            <a:endParaRPr lang="en-GB" altLang="sr-Latn-RS"/>
          </a:p>
        </p:txBody>
      </p:sp>
    </p:spTree>
    <p:extLst>
      <p:ext uri="{BB962C8B-B14F-4D97-AF65-F5344CB8AC3E}">
        <p14:creationId xmlns:p14="http://schemas.microsoft.com/office/powerpoint/2010/main" val="35293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hr-HR"/>
          </a:p>
        </p:txBody>
      </p:sp>
      <p:sp>
        <p:nvSpPr>
          <p:cNvPr id="3" name="Table Placeholder 2"/>
          <p:cNvSpPr>
            <a:spLocks noGrp="1"/>
          </p:cNvSpPr>
          <p:nvPr>
            <p:ph type="tbl" idx="1"/>
          </p:nvPr>
        </p:nvSpPr>
        <p:spPr>
          <a:xfrm>
            <a:off x="457200" y="1600200"/>
            <a:ext cx="8229600" cy="4525963"/>
          </a:xfrm>
        </p:spPr>
        <p:txBody>
          <a:bodyPr/>
          <a:lstStyle/>
          <a:p>
            <a:pPr lvl="0"/>
            <a:endParaRPr lang="hr-HR" noProof="0"/>
          </a:p>
        </p:txBody>
      </p:sp>
      <p:sp>
        <p:nvSpPr>
          <p:cNvPr id="4" name="Rectangle 4">
            <a:extLst>
              <a:ext uri="{FF2B5EF4-FFF2-40B4-BE49-F238E27FC236}">
                <a16:creationId xmlns:a16="http://schemas.microsoft.com/office/drawing/2014/main" id="{33AB29FB-0037-45A4-97D2-0259B8A5E4D9}"/>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5" name="Rectangle 5">
            <a:extLst>
              <a:ext uri="{FF2B5EF4-FFF2-40B4-BE49-F238E27FC236}">
                <a16:creationId xmlns:a16="http://schemas.microsoft.com/office/drawing/2014/main" id="{54A2C7BF-2554-4B4B-A5E8-5DC8948539DA}"/>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6" name="Rectangle 6">
            <a:extLst>
              <a:ext uri="{FF2B5EF4-FFF2-40B4-BE49-F238E27FC236}">
                <a16:creationId xmlns:a16="http://schemas.microsoft.com/office/drawing/2014/main" id="{0535C2EF-F896-45D6-B337-CD1FE5A4DC35}"/>
              </a:ext>
            </a:extLst>
          </p:cNvPr>
          <p:cNvSpPr>
            <a:spLocks noGrp="1" noChangeArrowheads="1"/>
          </p:cNvSpPr>
          <p:nvPr>
            <p:ph type="sldNum" sz="quarter" idx="12"/>
          </p:nvPr>
        </p:nvSpPr>
        <p:spPr>
          <a:ln/>
        </p:spPr>
        <p:txBody>
          <a:bodyPr/>
          <a:lstStyle>
            <a:lvl1pPr>
              <a:defRPr/>
            </a:lvl1pPr>
          </a:lstStyle>
          <a:p>
            <a:fld id="{B75BACA1-2BA0-4815-92C2-48BFB1B97CCB}" type="slidenum">
              <a:rPr lang="en-GB" altLang="sr-Latn-RS"/>
              <a:pPr/>
              <a:t>‹#›</a:t>
            </a:fld>
            <a:endParaRPr lang="en-GB" altLang="sr-Latn-RS"/>
          </a:p>
        </p:txBody>
      </p:sp>
    </p:spTree>
    <p:extLst>
      <p:ext uri="{BB962C8B-B14F-4D97-AF65-F5344CB8AC3E}">
        <p14:creationId xmlns:p14="http://schemas.microsoft.com/office/powerpoint/2010/main" val="2185600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4">
            <a:extLst>
              <a:ext uri="{FF2B5EF4-FFF2-40B4-BE49-F238E27FC236}">
                <a16:creationId xmlns:a16="http://schemas.microsoft.com/office/drawing/2014/main" id="{17267653-2744-4987-9E08-059B8145AA0E}"/>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6" name="Rectangle 5">
            <a:extLst>
              <a:ext uri="{FF2B5EF4-FFF2-40B4-BE49-F238E27FC236}">
                <a16:creationId xmlns:a16="http://schemas.microsoft.com/office/drawing/2014/main" id="{E82A4909-005F-41B5-A044-1DA7708A62D9}"/>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7" name="Rectangle 6">
            <a:extLst>
              <a:ext uri="{FF2B5EF4-FFF2-40B4-BE49-F238E27FC236}">
                <a16:creationId xmlns:a16="http://schemas.microsoft.com/office/drawing/2014/main" id="{CA6FB698-EFB1-4084-B9DB-3787D4F9DC38}"/>
              </a:ext>
            </a:extLst>
          </p:cNvPr>
          <p:cNvSpPr>
            <a:spLocks noGrp="1" noChangeArrowheads="1"/>
          </p:cNvSpPr>
          <p:nvPr>
            <p:ph type="sldNum" sz="quarter" idx="12"/>
          </p:nvPr>
        </p:nvSpPr>
        <p:spPr>
          <a:ln/>
        </p:spPr>
        <p:txBody>
          <a:bodyPr/>
          <a:lstStyle>
            <a:lvl1pPr>
              <a:defRPr/>
            </a:lvl1pPr>
          </a:lstStyle>
          <a:p>
            <a:fld id="{C5C6BCFA-B3AE-4B97-95E7-24A596AA9A07}" type="slidenum">
              <a:rPr lang="en-GB" altLang="sr-Latn-RS"/>
              <a:pPr/>
              <a:t>‹#›</a:t>
            </a:fld>
            <a:endParaRPr lang="en-GB" altLang="sr-Latn-RS"/>
          </a:p>
        </p:txBody>
      </p:sp>
    </p:spTree>
    <p:extLst>
      <p:ext uri="{BB962C8B-B14F-4D97-AF65-F5344CB8AC3E}">
        <p14:creationId xmlns:p14="http://schemas.microsoft.com/office/powerpoint/2010/main" val="178181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pic>
        <p:nvPicPr>
          <p:cNvPr id="8" name="Picture 7" descr="Picture1.jpg"/>
          <p:cNvPicPr>
            <a:picLocks noChangeAspect="1"/>
          </p:cNvPicPr>
          <p:nvPr userDrawn="1"/>
        </p:nvPicPr>
        <p:blipFill>
          <a:blip r:embed="rId2"/>
          <a:stretch>
            <a:fillRect/>
          </a:stretch>
        </p:blipFill>
        <p:spPr>
          <a:xfrm>
            <a:off x="0" y="1026199"/>
            <a:ext cx="9144000" cy="4445646"/>
          </a:xfrm>
          <a:prstGeom prst="rect">
            <a:avLst/>
          </a:prstGeom>
        </p:spPr>
      </p:pic>
      <p:pic>
        <p:nvPicPr>
          <p:cNvPr id="11" name="Picture 8" descr="1EU">
            <a:extLst>
              <a:ext uri="{FF2B5EF4-FFF2-40B4-BE49-F238E27FC236}">
                <a16:creationId xmlns:a16="http://schemas.microsoft.com/office/drawing/2014/main" id="{FAFCDA43-ABF3-4F4C-8480-E8F3FFD4B88B}"/>
              </a:ext>
            </a:extLst>
          </p:cNvPr>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52600" y="5782564"/>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BlokTextu 11">
            <a:extLst>
              <a:ext uri="{FF2B5EF4-FFF2-40B4-BE49-F238E27FC236}">
                <a16:creationId xmlns:a16="http://schemas.microsoft.com/office/drawing/2014/main" id="{B6E2A063-0A68-43A6-8705-1770AAA2C7B8}"/>
              </a:ext>
            </a:extLst>
          </p:cNvPr>
          <p:cNvSpPr txBox="1">
            <a:spLocks noChangeArrowheads="1"/>
          </p:cNvSpPr>
          <p:nvPr userDrawn="1"/>
        </p:nvSpPr>
        <p:spPr bwMode="auto">
          <a:xfrm>
            <a:off x="152400" y="6247172"/>
            <a:ext cx="3714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sk-SK" sz="1400" b="1" dirty="0">
                <a:solidFill>
                  <a:srgbClr val="333399"/>
                </a:solidFill>
                <a:latin typeface="Garamond" panose="02020404030301010803" pitchFamily="18" charset="0"/>
              </a:rPr>
              <a:t>This project is funded by the European Union</a:t>
            </a:r>
            <a:endParaRPr lang="en-GB" altLang="sk-SK" sz="1400" b="1" dirty="0">
              <a:solidFill>
                <a:srgbClr val="333399"/>
              </a:solidFill>
              <a:latin typeface="Garamond" panose="02020404030301010803" pitchFamily="18" charset="0"/>
            </a:endParaRPr>
          </a:p>
        </p:txBody>
      </p:sp>
      <p:sp>
        <p:nvSpPr>
          <p:cNvPr id="2" name="BlokTextu 1">
            <a:extLst>
              <a:ext uri="{FF2B5EF4-FFF2-40B4-BE49-F238E27FC236}">
                <a16:creationId xmlns:a16="http://schemas.microsoft.com/office/drawing/2014/main" id="{8AA4D921-DBB6-2B47-8460-131116B12299}"/>
              </a:ext>
            </a:extLst>
          </p:cNvPr>
          <p:cNvSpPr txBox="1"/>
          <p:nvPr userDrawn="1"/>
        </p:nvSpPr>
        <p:spPr>
          <a:xfrm>
            <a:off x="6090026" y="5903645"/>
            <a:ext cx="2547300" cy="461665"/>
          </a:xfrm>
          <a:prstGeom prst="rect">
            <a:avLst/>
          </a:prstGeom>
          <a:noFill/>
        </p:spPr>
        <p:txBody>
          <a:bodyPr wrap="none" rtlCol="0">
            <a:spAutoFit/>
          </a:bodyPr>
          <a:lstStyle/>
          <a:p>
            <a:r>
              <a:rPr lang="en-GB" b="1" dirty="0"/>
              <a:t>Marian CHODAK – Team Leader</a:t>
            </a:r>
          </a:p>
          <a:p>
            <a:r>
              <a:rPr lang="en-GB" b="1" dirty="0"/>
              <a:t>Podgorica, 17</a:t>
            </a:r>
            <a:r>
              <a:rPr lang="en-GB" b="1" baseline="30000" dirty="0"/>
              <a:t>th</a:t>
            </a:r>
            <a:r>
              <a:rPr lang="en-GB" b="1" dirty="0"/>
              <a:t> October 2019</a:t>
            </a:r>
          </a:p>
        </p:txBody>
      </p:sp>
      <p:pic>
        <p:nvPicPr>
          <p:cNvPr id="9" name="Picture 8" descr="aam_word_a4_header-logo_allo.png">
            <a:extLst>
              <a:ext uri="{FF2B5EF4-FFF2-40B4-BE49-F238E27FC236}">
                <a16:creationId xmlns:a16="http://schemas.microsoft.com/office/drawing/2014/main" id="{F42A2356-AC59-F54E-BD4D-B64E3B846E2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8589" y="246243"/>
            <a:ext cx="14398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Obrázok 19" descr="http://www.money.cz/wp-content/uploads/solitea-200px.png">
            <a:extLst>
              <a:ext uri="{FF2B5EF4-FFF2-40B4-BE49-F238E27FC236}">
                <a16:creationId xmlns:a16="http://schemas.microsoft.com/office/drawing/2014/main" id="{7A7EF365-515E-1047-B1E7-3FC005CC9405}"/>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36294" y="163196"/>
            <a:ext cx="2064306" cy="637084"/>
          </a:xfrm>
          <a:prstGeom prst="rect">
            <a:avLst/>
          </a:prstGeom>
          <a:noFill/>
          <a:ln>
            <a:noFill/>
          </a:ln>
        </p:spPr>
      </p:pic>
      <p:pic>
        <p:nvPicPr>
          <p:cNvPr id="21" name="Picture 2" descr="C:\Users\Vladimir\Desktop\safenet-logo-2018.png">
            <a:extLst>
              <a:ext uri="{FF2B5EF4-FFF2-40B4-BE49-F238E27FC236}">
                <a16:creationId xmlns:a16="http://schemas.microsoft.com/office/drawing/2014/main" id="{F74EBC6B-55FC-444B-A665-AB346B0B556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181600" y="252669"/>
            <a:ext cx="1348398" cy="5434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1">
            <a:extLst>
              <a:ext uri="{FF2B5EF4-FFF2-40B4-BE49-F238E27FC236}">
                <a16:creationId xmlns:a16="http://schemas.microsoft.com/office/drawing/2014/main" id="{0D0B7F73-B59E-FF4E-A770-08AC9ECCD9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043297" y="252669"/>
            <a:ext cx="1594029" cy="34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35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Rectangle 4">
            <a:extLst>
              <a:ext uri="{FF2B5EF4-FFF2-40B4-BE49-F238E27FC236}">
                <a16:creationId xmlns:a16="http://schemas.microsoft.com/office/drawing/2014/main" id="{0CA69FD8-D800-470D-8FE0-9C11ACB95F15}"/>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5" name="Rectangle 5">
            <a:extLst>
              <a:ext uri="{FF2B5EF4-FFF2-40B4-BE49-F238E27FC236}">
                <a16:creationId xmlns:a16="http://schemas.microsoft.com/office/drawing/2014/main" id="{307A086B-1B18-4FEF-B1F5-8E06ED26E7E1}"/>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6" name="Rectangle 6">
            <a:extLst>
              <a:ext uri="{FF2B5EF4-FFF2-40B4-BE49-F238E27FC236}">
                <a16:creationId xmlns:a16="http://schemas.microsoft.com/office/drawing/2014/main" id="{77D16D65-411B-4B8D-990D-921D01290BF0}"/>
              </a:ext>
            </a:extLst>
          </p:cNvPr>
          <p:cNvSpPr>
            <a:spLocks noGrp="1" noChangeArrowheads="1"/>
          </p:cNvSpPr>
          <p:nvPr>
            <p:ph type="sldNum" sz="quarter" idx="12"/>
          </p:nvPr>
        </p:nvSpPr>
        <p:spPr>
          <a:ln/>
        </p:spPr>
        <p:txBody>
          <a:bodyPr/>
          <a:lstStyle>
            <a:lvl1pPr>
              <a:defRPr/>
            </a:lvl1pPr>
          </a:lstStyle>
          <a:p>
            <a:fld id="{EA43B0A5-AEF3-4ECF-BF68-01B520F607CC}" type="slidenum">
              <a:rPr lang="en-GB" altLang="sr-Latn-RS"/>
              <a:pPr/>
              <a:t>‹#›</a:t>
            </a:fld>
            <a:endParaRPr lang="en-GB" altLang="sr-Latn-RS"/>
          </a:p>
        </p:txBody>
      </p:sp>
    </p:spTree>
    <p:extLst>
      <p:ext uri="{BB962C8B-B14F-4D97-AF65-F5344CB8AC3E}">
        <p14:creationId xmlns:p14="http://schemas.microsoft.com/office/powerpoint/2010/main" val="366242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4">
            <a:extLst>
              <a:ext uri="{FF2B5EF4-FFF2-40B4-BE49-F238E27FC236}">
                <a16:creationId xmlns:a16="http://schemas.microsoft.com/office/drawing/2014/main" id="{C32CB520-0FEB-4D15-BB35-728AF315F340}"/>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5" name="Rectangle 5">
            <a:extLst>
              <a:ext uri="{FF2B5EF4-FFF2-40B4-BE49-F238E27FC236}">
                <a16:creationId xmlns:a16="http://schemas.microsoft.com/office/drawing/2014/main" id="{17045010-1E03-49B1-9169-9EA2F2900AA0}"/>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6" name="Rectangle 6">
            <a:extLst>
              <a:ext uri="{FF2B5EF4-FFF2-40B4-BE49-F238E27FC236}">
                <a16:creationId xmlns:a16="http://schemas.microsoft.com/office/drawing/2014/main" id="{C5F38A37-2316-48F6-9658-17862E757D0A}"/>
              </a:ext>
            </a:extLst>
          </p:cNvPr>
          <p:cNvSpPr>
            <a:spLocks noGrp="1" noChangeArrowheads="1"/>
          </p:cNvSpPr>
          <p:nvPr>
            <p:ph type="sldNum" sz="quarter" idx="12"/>
          </p:nvPr>
        </p:nvSpPr>
        <p:spPr>
          <a:ln/>
        </p:spPr>
        <p:txBody>
          <a:bodyPr/>
          <a:lstStyle>
            <a:lvl1pPr>
              <a:defRPr/>
            </a:lvl1pPr>
          </a:lstStyle>
          <a:p>
            <a:fld id="{4CE27640-2E68-414B-A50D-A611C4CF03E9}" type="slidenum">
              <a:rPr lang="en-GB" altLang="sr-Latn-RS"/>
              <a:pPr/>
              <a:t>‹#›</a:t>
            </a:fld>
            <a:endParaRPr lang="en-GB" altLang="sr-Latn-RS"/>
          </a:p>
        </p:txBody>
      </p:sp>
    </p:spTree>
    <p:extLst>
      <p:ext uri="{BB962C8B-B14F-4D97-AF65-F5344CB8AC3E}">
        <p14:creationId xmlns:p14="http://schemas.microsoft.com/office/powerpoint/2010/main" val="156007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D62BEDD-B39B-4B51-AEF2-301F36708C5D}"/>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5" name="Rectangle 5">
            <a:extLst>
              <a:ext uri="{FF2B5EF4-FFF2-40B4-BE49-F238E27FC236}">
                <a16:creationId xmlns:a16="http://schemas.microsoft.com/office/drawing/2014/main" id="{78DD17D2-D4FB-44BE-A667-EF39098C35C7}"/>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6" name="Rectangle 6">
            <a:extLst>
              <a:ext uri="{FF2B5EF4-FFF2-40B4-BE49-F238E27FC236}">
                <a16:creationId xmlns:a16="http://schemas.microsoft.com/office/drawing/2014/main" id="{CB2DBD49-7A0F-4F83-B868-A05A52A1B089}"/>
              </a:ext>
            </a:extLst>
          </p:cNvPr>
          <p:cNvSpPr>
            <a:spLocks noGrp="1" noChangeArrowheads="1"/>
          </p:cNvSpPr>
          <p:nvPr>
            <p:ph type="sldNum" sz="quarter" idx="12"/>
          </p:nvPr>
        </p:nvSpPr>
        <p:spPr>
          <a:ln/>
        </p:spPr>
        <p:txBody>
          <a:bodyPr/>
          <a:lstStyle>
            <a:lvl1pPr>
              <a:defRPr/>
            </a:lvl1pPr>
          </a:lstStyle>
          <a:p>
            <a:fld id="{3E6DDED1-0915-4756-B5A7-368C3A54BA4D}" type="slidenum">
              <a:rPr lang="en-GB" altLang="sr-Latn-RS"/>
              <a:pPr/>
              <a:t>‹#›</a:t>
            </a:fld>
            <a:endParaRPr lang="en-GB" altLang="sr-Latn-RS"/>
          </a:p>
        </p:txBody>
      </p:sp>
    </p:spTree>
    <p:extLst>
      <p:ext uri="{BB962C8B-B14F-4D97-AF65-F5344CB8AC3E}">
        <p14:creationId xmlns:p14="http://schemas.microsoft.com/office/powerpoint/2010/main" val="381520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4">
            <a:extLst>
              <a:ext uri="{FF2B5EF4-FFF2-40B4-BE49-F238E27FC236}">
                <a16:creationId xmlns:a16="http://schemas.microsoft.com/office/drawing/2014/main" id="{FE375D9A-92DF-488D-9469-2BA25D445037}"/>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6" name="Rectangle 5">
            <a:extLst>
              <a:ext uri="{FF2B5EF4-FFF2-40B4-BE49-F238E27FC236}">
                <a16:creationId xmlns:a16="http://schemas.microsoft.com/office/drawing/2014/main" id="{951801F4-B250-423C-8BB8-29DD35FE4157}"/>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7" name="Rectangle 6">
            <a:extLst>
              <a:ext uri="{FF2B5EF4-FFF2-40B4-BE49-F238E27FC236}">
                <a16:creationId xmlns:a16="http://schemas.microsoft.com/office/drawing/2014/main" id="{A8DFDF0C-7F75-46F4-A8B8-7300001D1347}"/>
              </a:ext>
            </a:extLst>
          </p:cNvPr>
          <p:cNvSpPr>
            <a:spLocks noGrp="1" noChangeArrowheads="1"/>
          </p:cNvSpPr>
          <p:nvPr>
            <p:ph type="sldNum" sz="quarter" idx="12"/>
          </p:nvPr>
        </p:nvSpPr>
        <p:spPr>
          <a:ln/>
        </p:spPr>
        <p:txBody>
          <a:bodyPr/>
          <a:lstStyle>
            <a:lvl1pPr>
              <a:defRPr/>
            </a:lvl1pPr>
          </a:lstStyle>
          <a:p>
            <a:fld id="{D1A2033B-F97B-4254-9D27-C049A0C45AFB}" type="slidenum">
              <a:rPr lang="en-GB" altLang="sr-Latn-RS"/>
              <a:pPr/>
              <a:t>‹#›</a:t>
            </a:fld>
            <a:endParaRPr lang="en-GB" altLang="sr-Latn-RS"/>
          </a:p>
        </p:txBody>
      </p:sp>
    </p:spTree>
    <p:extLst>
      <p:ext uri="{BB962C8B-B14F-4D97-AF65-F5344CB8AC3E}">
        <p14:creationId xmlns:p14="http://schemas.microsoft.com/office/powerpoint/2010/main" val="186736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Rectangle 4">
            <a:extLst>
              <a:ext uri="{FF2B5EF4-FFF2-40B4-BE49-F238E27FC236}">
                <a16:creationId xmlns:a16="http://schemas.microsoft.com/office/drawing/2014/main" id="{61E94182-0D50-4ACD-BE6E-0CA344089EA7}"/>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8" name="Rectangle 5">
            <a:extLst>
              <a:ext uri="{FF2B5EF4-FFF2-40B4-BE49-F238E27FC236}">
                <a16:creationId xmlns:a16="http://schemas.microsoft.com/office/drawing/2014/main" id="{2B4FDA51-6679-48D2-86D0-ED3AD0191A5B}"/>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9" name="Rectangle 6">
            <a:extLst>
              <a:ext uri="{FF2B5EF4-FFF2-40B4-BE49-F238E27FC236}">
                <a16:creationId xmlns:a16="http://schemas.microsoft.com/office/drawing/2014/main" id="{1415610A-C29B-4363-8916-D33DAEE70045}"/>
              </a:ext>
            </a:extLst>
          </p:cNvPr>
          <p:cNvSpPr>
            <a:spLocks noGrp="1" noChangeArrowheads="1"/>
          </p:cNvSpPr>
          <p:nvPr>
            <p:ph type="sldNum" sz="quarter" idx="12"/>
          </p:nvPr>
        </p:nvSpPr>
        <p:spPr>
          <a:ln/>
        </p:spPr>
        <p:txBody>
          <a:bodyPr/>
          <a:lstStyle>
            <a:lvl1pPr>
              <a:defRPr/>
            </a:lvl1pPr>
          </a:lstStyle>
          <a:p>
            <a:fld id="{FC2A0093-7126-448D-9EE6-19C2DAD18F7A}" type="slidenum">
              <a:rPr lang="en-GB" altLang="sr-Latn-RS"/>
              <a:pPr/>
              <a:t>‹#›</a:t>
            </a:fld>
            <a:endParaRPr lang="en-GB" altLang="sr-Latn-RS"/>
          </a:p>
        </p:txBody>
      </p:sp>
    </p:spTree>
    <p:extLst>
      <p:ext uri="{BB962C8B-B14F-4D97-AF65-F5344CB8AC3E}">
        <p14:creationId xmlns:p14="http://schemas.microsoft.com/office/powerpoint/2010/main" val="24485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Rectangle 4">
            <a:extLst>
              <a:ext uri="{FF2B5EF4-FFF2-40B4-BE49-F238E27FC236}">
                <a16:creationId xmlns:a16="http://schemas.microsoft.com/office/drawing/2014/main" id="{2FC7C2AD-D4FE-42B1-AF7F-27C2CDC76373}"/>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4" name="Rectangle 5">
            <a:extLst>
              <a:ext uri="{FF2B5EF4-FFF2-40B4-BE49-F238E27FC236}">
                <a16:creationId xmlns:a16="http://schemas.microsoft.com/office/drawing/2014/main" id="{92509F10-C5BE-4C97-A5C3-5310FB831EF8}"/>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5" name="Rectangle 6">
            <a:extLst>
              <a:ext uri="{FF2B5EF4-FFF2-40B4-BE49-F238E27FC236}">
                <a16:creationId xmlns:a16="http://schemas.microsoft.com/office/drawing/2014/main" id="{94E4539E-6082-48EC-92B4-B515B3FD443E}"/>
              </a:ext>
            </a:extLst>
          </p:cNvPr>
          <p:cNvSpPr>
            <a:spLocks noGrp="1" noChangeArrowheads="1"/>
          </p:cNvSpPr>
          <p:nvPr>
            <p:ph type="sldNum" sz="quarter" idx="12"/>
          </p:nvPr>
        </p:nvSpPr>
        <p:spPr>
          <a:ln/>
        </p:spPr>
        <p:txBody>
          <a:bodyPr/>
          <a:lstStyle>
            <a:lvl1pPr>
              <a:defRPr/>
            </a:lvl1pPr>
          </a:lstStyle>
          <a:p>
            <a:fld id="{7BE1CC2D-89B4-4B46-84E0-662D17F1B7DF}" type="slidenum">
              <a:rPr lang="en-GB" altLang="sr-Latn-RS"/>
              <a:pPr/>
              <a:t>‹#›</a:t>
            </a:fld>
            <a:endParaRPr lang="en-GB" altLang="sr-Latn-RS"/>
          </a:p>
        </p:txBody>
      </p:sp>
    </p:spTree>
    <p:extLst>
      <p:ext uri="{BB962C8B-B14F-4D97-AF65-F5344CB8AC3E}">
        <p14:creationId xmlns:p14="http://schemas.microsoft.com/office/powerpoint/2010/main" val="160475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78286B-C227-4B6F-AEAA-AC2088DCCAE3}"/>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3" name="Rectangle 5">
            <a:extLst>
              <a:ext uri="{FF2B5EF4-FFF2-40B4-BE49-F238E27FC236}">
                <a16:creationId xmlns:a16="http://schemas.microsoft.com/office/drawing/2014/main" id="{D1773F8F-2F6B-4F8A-9A47-EE53845827EB}"/>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4" name="Rectangle 6">
            <a:extLst>
              <a:ext uri="{FF2B5EF4-FFF2-40B4-BE49-F238E27FC236}">
                <a16:creationId xmlns:a16="http://schemas.microsoft.com/office/drawing/2014/main" id="{C7EBAF34-88D7-48AC-9AED-DD5A3D3AAFA6}"/>
              </a:ext>
            </a:extLst>
          </p:cNvPr>
          <p:cNvSpPr>
            <a:spLocks noGrp="1" noChangeArrowheads="1"/>
          </p:cNvSpPr>
          <p:nvPr>
            <p:ph type="sldNum" sz="quarter" idx="12"/>
          </p:nvPr>
        </p:nvSpPr>
        <p:spPr>
          <a:ln/>
        </p:spPr>
        <p:txBody>
          <a:bodyPr/>
          <a:lstStyle>
            <a:lvl1pPr>
              <a:defRPr/>
            </a:lvl1pPr>
          </a:lstStyle>
          <a:p>
            <a:fld id="{8299229C-6B9D-43F3-BD44-95EADC986FE7}" type="slidenum">
              <a:rPr lang="en-GB" altLang="sr-Latn-RS"/>
              <a:pPr/>
              <a:t>‹#›</a:t>
            </a:fld>
            <a:endParaRPr lang="en-GB" altLang="sr-Latn-RS"/>
          </a:p>
        </p:txBody>
      </p:sp>
    </p:spTree>
    <p:extLst>
      <p:ext uri="{BB962C8B-B14F-4D97-AF65-F5344CB8AC3E}">
        <p14:creationId xmlns:p14="http://schemas.microsoft.com/office/powerpoint/2010/main" val="2249193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Picture1.jpg"/>
          <p:cNvPicPr>
            <a:picLocks noChangeAspect="1"/>
          </p:cNvPicPr>
          <p:nvPr userDrawn="1"/>
        </p:nvPicPr>
        <p:blipFill>
          <a:blip r:embed="rId4"/>
          <a:stretch>
            <a:fillRect/>
          </a:stretch>
        </p:blipFill>
        <p:spPr>
          <a:xfrm>
            <a:off x="0" y="952500"/>
            <a:ext cx="9144000" cy="4914900"/>
          </a:xfrm>
          <a:prstGeom prst="rect">
            <a:avLst/>
          </a:prstGeom>
        </p:spPr>
      </p:pic>
      <p:sp>
        <p:nvSpPr>
          <p:cNvPr id="10" name="Text Box 10"/>
          <p:cNvSpPr txBox="1">
            <a:spLocks noChangeArrowheads="1"/>
          </p:cNvSpPr>
          <p:nvPr userDrawn="1"/>
        </p:nvSpPr>
        <p:spPr bwMode="auto">
          <a:xfrm>
            <a:off x="7219132" y="6328016"/>
            <a:ext cx="2122487" cy="461962"/>
          </a:xfrm>
          <a:prstGeom prst="rect">
            <a:avLst/>
          </a:prstGeom>
          <a:noFill/>
          <a:ln w="9525">
            <a:noFill/>
            <a:miter lim="800000"/>
            <a:headEnd/>
            <a:tailEnd/>
          </a:ln>
          <a:effec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spcBef>
                <a:spcPct val="50000"/>
              </a:spcBef>
              <a:defRPr/>
            </a:pPr>
            <a:r>
              <a:rPr lang="sk-SK" altLang="sk-SK" b="1" dirty="0">
                <a:solidFill>
                  <a:srgbClr val="003366"/>
                </a:solidFill>
              </a:rPr>
              <a:t>Baku, </a:t>
            </a:r>
            <a:r>
              <a:rPr lang="sk-SK" altLang="sk-SK" b="1" dirty="0" err="1">
                <a:solidFill>
                  <a:srgbClr val="003366"/>
                </a:solidFill>
              </a:rPr>
              <a:t>July</a:t>
            </a:r>
            <a:r>
              <a:rPr lang="en-GB" altLang="sk-SK" b="1" dirty="0">
                <a:solidFill>
                  <a:srgbClr val="003366"/>
                </a:solidFill>
              </a:rPr>
              <a:t> 201</a:t>
            </a:r>
            <a:r>
              <a:rPr lang="sk-SK" altLang="sk-SK" b="1" dirty="0">
                <a:solidFill>
                  <a:srgbClr val="003366"/>
                </a:solidFill>
              </a:rPr>
              <a:t>8</a:t>
            </a:r>
            <a:endParaRPr lang="en-GB" altLang="sk-SK" sz="1400" b="1" dirty="0">
              <a:solidFill>
                <a:srgbClr val="003366"/>
              </a:solidFill>
              <a:latin typeface="Garamond" panose="02020404030301010803" pitchFamily="18" charset="0"/>
            </a:endParaRPr>
          </a:p>
          <a:p>
            <a:pPr>
              <a:defRPr/>
            </a:pPr>
            <a:r>
              <a:rPr lang="en-GB" altLang="sk-SK" b="1" dirty="0">
                <a:solidFill>
                  <a:srgbClr val="003366"/>
                </a:solidFill>
                <a:latin typeface="Garamond" panose="02020404030301010803" pitchFamily="18" charset="0"/>
              </a:rPr>
              <a:t>Slide No.  </a:t>
            </a:r>
            <a:fld id="{42183AAB-55AC-4AF9-B729-3DC3AF478435}" type="slidenum">
              <a:rPr lang="en-GB" altLang="sk-SK" b="1" smtClean="0">
                <a:solidFill>
                  <a:srgbClr val="003366"/>
                </a:solidFill>
                <a:latin typeface="Garamond" panose="02020404030301010803" pitchFamily="18" charset="0"/>
              </a:rPr>
              <a:pPr>
                <a:defRPr/>
              </a:pPr>
              <a:t>‹#›</a:t>
            </a:fld>
            <a:r>
              <a:rPr lang="en-GB" altLang="sk-SK" b="1" dirty="0">
                <a:solidFill>
                  <a:srgbClr val="003366"/>
                </a:solidFill>
                <a:latin typeface="Garamond" panose="02020404030301010803" pitchFamily="18" charset="0"/>
              </a:rPr>
              <a:t> / </a:t>
            </a:r>
            <a:r>
              <a:rPr lang="sk-SK" altLang="sk-SK" b="1" dirty="0">
                <a:solidFill>
                  <a:srgbClr val="003366"/>
                </a:solidFill>
                <a:latin typeface="Garamond" panose="02020404030301010803" pitchFamily="18" charset="0"/>
              </a:rPr>
              <a:t>40</a:t>
            </a:r>
            <a:endParaRPr lang="en-GB" altLang="sk-SK" b="1" dirty="0">
              <a:solidFill>
                <a:srgbClr val="003366"/>
              </a:solidFill>
              <a:latin typeface="Garamond" panose="02020404030301010803" pitchFamily="18" charset="0"/>
            </a:endParaRPr>
          </a:p>
        </p:txBody>
      </p:sp>
      <p:pic>
        <p:nvPicPr>
          <p:cNvPr id="8" name="Picture 8" descr="1EU">
            <a:extLst>
              <a:ext uri="{FF2B5EF4-FFF2-40B4-BE49-F238E27FC236}">
                <a16:creationId xmlns:a16="http://schemas.microsoft.com/office/drawing/2014/main" id="{4A96745D-8B00-47CB-857F-EC80112C2885}"/>
              </a:ext>
            </a:extLst>
          </p:cNvPr>
          <p:cNvPicPr>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9152" y="6093284"/>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BlokTextu 12">
            <a:extLst>
              <a:ext uri="{FF2B5EF4-FFF2-40B4-BE49-F238E27FC236}">
                <a16:creationId xmlns:a16="http://schemas.microsoft.com/office/drawing/2014/main" id="{BAB814DE-B125-4974-A21F-14B2BA6A94B7}"/>
              </a:ext>
            </a:extLst>
          </p:cNvPr>
          <p:cNvSpPr txBox="1">
            <a:spLocks noChangeArrowheads="1"/>
          </p:cNvSpPr>
          <p:nvPr userDrawn="1"/>
        </p:nvSpPr>
        <p:spPr bwMode="auto">
          <a:xfrm>
            <a:off x="2514600" y="6525084"/>
            <a:ext cx="38092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sk-SK" sz="1400" b="1" dirty="0">
                <a:solidFill>
                  <a:srgbClr val="333399"/>
                </a:solidFill>
                <a:latin typeface="Garamond" panose="02020404030301010803" pitchFamily="18" charset="0"/>
              </a:rPr>
              <a:t>This project is funded by the European Union</a:t>
            </a:r>
            <a:endParaRPr lang="en-GB" altLang="sk-SK" sz="1400" b="1" dirty="0">
              <a:solidFill>
                <a:srgbClr val="333399"/>
              </a:solidFill>
              <a:latin typeface="Garamond" panose="02020404030301010803" pitchFamily="18" charset="0"/>
            </a:endParaRPr>
          </a:p>
          <a:p>
            <a:pPr>
              <a:defRPr/>
            </a:pPr>
            <a:endParaRPr lang="en-GB" altLang="sk-SK" sz="1400" b="1" dirty="0">
              <a:solidFill>
                <a:srgbClr val="333399"/>
              </a:solidFill>
              <a:latin typeface="Garamond" panose="02020404030301010803" pitchFamily="18" charset="0"/>
            </a:endParaRPr>
          </a:p>
        </p:txBody>
      </p:sp>
      <p:pic>
        <p:nvPicPr>
          <p:cNvPr id="15" name="Obrázok 15">
            <a:extLst>
              <a:ext uri="{FF2B5EF4-FFF2-40B4-BE49-F238E27FC236}">
                <a16:creationId xmlns:a16="http://schemas.microsoft.com/office/drawing/2014/main" id="{27B7679A-BE1D-40AC-A4E1-2D5C8D4AE230}"/>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62839" y="6109389"/>
            <a:ext cx="584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0" r:id="rId1"/>
    <p:sldLayoutId id="2147484011"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0CEEAF-6E85-4C4C-9374-67D42BDAECB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sr-Latn-RS"/>
              <a:t>Click to edit Master title style</a:t>
            </a:r>
          </a:p>
        </p:txBody>
      </p:sp>
      <p:sp>
        <p:nvSpPr>
          <p:cNvPr id="1027" name="Rectangle 3">
            <a:extLst>
              <a:ext uri="{FF2B5EF4-FFF2-40B4-BE49-F238E27FC236}">
                <a16:creationId xmlns:a16="http://schemas.microsoft.com/office/drawing/2014/main" id="{839D2587-C073-4D37-8E47-988FE9F6658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sr-Latn-RS"/>
              <a:t>Click to edit Master text styles</a:t>
            </a:r>
          </a:p>
          <a:p>
            <a:pPr lvl="1"/>
            <a:r>
              <a:rPr lang="en-GB" altLang="sr-Latn-RS"/>
              <a:t>Second level</a:t>
            </a:r>
          </a:p>
          <a:p>
            <a:pPr lvl="2"/>
            <a:r>
              <a:rPr lang="en-GB" altLang="sr-Latn-RS"/>
              <a:t>Third level</a:t>
            </a:r>
          </a:p>
          <a:p>
            <a:pPr lvl="3"/>
            <a:r>
              <a:rPr lang="en-GB" altLang="sr-Latn-RS"/>
              <a:t>Fourth level</a:t>
            </a:r>
          </a:p>
          <a:p>
            <a:pPr lvl="4"/>
            <a:r>
              <a:rPr lang="en-GB" altLang="sr-Latn-RS"/>
              <a:t>Fifth level</a:t>
            </a:r>
          </a:p>
        </p:txBody>
      </p:sp>
      <p:sp>
        <p:nvSpPr>
          <p:cNvPr id="1028" name="Rectangle 4">
            <a:extLst>
              <a:ext uri="{FF2B5EF4-FFF2-40B4-BE49-F238E27FC236}">
                <a16:creationId xmlns:a16="http://schemas.microsoft.com/office/drawing/2014/main" id="{BAA2E1C2-2C56-4410-9D9E-CAFCF929DD7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ltLang="sr-Latn-RS"/>
          </a:p>
        </p:txBody>
      </p:sp>
      <p:sp>
        <p:nvSpPr>
          <p:cNvPr id="1029" name="Rectangle 5">
            <a:extLst>
              <a:ext uri="{FF2B5EF4-FFF2-40B4-BE49-F238E27FC236}">
                <a16:creationId xmlns:a16="http://schemas.microsoft.com/office/drawing/2014/main" id="{AF473305-57E3-4F87-B8D5-132B3DBA8F8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ltLang="sr-Latn-RS"/>
          </a:p>
        </p:txBody>
      </p:sp>
      <p:sp>
        <p:nvSpPr>
          <p:cNvPr id="1030" name="Rectangle 6">
            <a:extLst>
              <a:ext uri="{FF2B5EF4-FFF2-40B4-BE49-F238E27FC236}">
                <a16:creationId xmlns:a16="http://schemas.microsoft.com/office/drawing/2014/main" id="{17BA5667-5CFA-4E52-ADD3-0867FFBE85F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5502C10-FD74-429F-BF98-25C0B9CA29AD}" type="slidenum">
              <a:rPr lang="en-GB" altLang="sr-Latn-RS"/>
              <a:pPr/>
              <a:t>‹#›</a:t>
            </a:fld>
            <a:endParaRPr lang="en-GB" altLang="sr-Latn-RS"/>
          </a:p>
        </p:txBody>
      </p:sp>
    </p:spTree>
    <p:extLst>
      <p:ext uri="{BB962C8B-B14F-4D97-AF65-F5344CB8AC3E}">
        <p14:creationId xmlns:p14="http://schemas.microsoft.com/office/powerpoint/2010/main" val="1416914426"/>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ec.europa.eu/taxation_customs/sites/taxation/files/iii.7.1.list_of_guarantors_authorised_to_issue_tc32_individual_guarantee_vouchers.pdf"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54722" y="1913929"/>
            <a:ext cx="8382000" cy="3420071"/>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44450">
                <a:solidFill>
                  <a:srgbClr val="00FF00"/>
                </a:solidFill>
                <a:miter lim="800000"/>
                <a:headEnd/>
                <a:tailEnd/>
              </a14:hiddenLine>
            </a:ext>
          </a:extLst>
        </p:spPr>
        <p:txBody>
          <a:bodyPr anchor="ctr"/>
          <a:lstStyle>
            <a:lvl1pPr algn="ctr">
              <a:defRPr sz="2800" i="1">
                <a:solidFill>
                  <a:srgbClr val="000066"/>
                </a:solidFill>
                <a:latin typeface="Arial" panose="020B0604020202020204" pitchFamily="34" charset="0"/>
              </a:defRPr>
            </a:lvl1pPr>
            <a:lvl2pPr algn="ctr">
              <a:defRPr sz="2800" i="1">
                <a:solidFill>
                  <a:srgbClr val="000066"/>
                </a:solidFill>
                <a:latin typeface="Arial" panose="020B0604020202020204" pitchFamily="34" charset="0"/>
              </a:defRPr>
            </a:lvl2pPr>
            <a:lvl3pPr algn="ctr">
              <a:defRPr sz="2800" i="1">
                <a:solidFill>
                  <a:srgbClr val="000066"/>
                </a:solidFill>
                <a:latin typeface="Arial" panose="020B0604020202020204" pitchFamily="34" charset="0"/>
              </a:defRPr>
            </a:lvl3pPr>
            <a:lvl4pPr algn="ctr">
              <a:defRPr sz="2800" i="1">
                <a:solidFill>
                  <a:srgbClr val="000066"/>
                </a:solidFill>
                <a:latin typeface="Arial" panose="020B0604020202020204" pitchFamily="34" charset="0"/>
              </a:defRPr>
            </a:lvl4pPr>
            <a:lvl5pPr algn="ctr">
              <a:defRPr sz="2800" i="1">
                <a:solidFill>
                  <a:srgbClr val="000066"/>
                </a:solidFill>
                <a:latin typeface="Arial" panose="020B0604020202020204" pitchFamily="34" charset="0"/>
              </a:defRPr>
            </a:lvl5pPr>
            <a:lvl6pPr marL="457200" algn="ctr" eaLnBrk="0" fontAlgn="base" hangingPunct="0">
              <a:spcBef>
                <a:spcPct val="0"/>
              </a:spcBef>
              <a:spcAft>
                <a:spcPct val="0"/>
              </a:spcAft>
              <a:defRPr sz="2800" i="1">
                <a:solidFill>
                  <a:srgbClr val="000066"/>
                </a:solidFill>
                <a:latin typeface="Arial" panose="020B0604020202020204" pitchFamily="34" charset="0"/>
              </a:defRPr>
            </a:lvl6pPr>
            <a:lvl7pPr marL="914400" algn="ctr" eaLnBrk="0" fontAlgn="base" hangingPunct="0">
              <a:spcBef>
                <a:spcPct val="0"/>
              </a:spcBef>
              <a:spcAft>
                <a:spcPct val="0"/>
              </a:spcAft>
              <a:defRPr sz="2800" i="1">
                <a:solidFill>
                  <a:srgbClr val="000066"/>
                </a:solidFill>
                <a:latin typeface="Arial" panose="020B0604020202020204" pitchFamily="34" charset="0"/>
              </a:defRPr>
            </a:lvl7pPr>
            <a:lvl8pPr marL="1371600" algn="ctr" eaLnBrk="0" fontAlgn="base" hangingPunct="0">
              <a:spcBef>
                <a:spcPct val="0"/>
              </a:spcBef>
              <a:spcAft>
                <a:spcPct val="0"/>
              </a:spcAft>
              <a:defRPr sz="2800" i="1">
                <a:solidFill>
                  <a:srgbClr val="000066"/>
                </a:solidFill>
                <a:latin typeface="Arial" panose="020B0604020202020204" pitchFamily="34" charset="0"/>
              </a:defRPr>
            </a:lvl8pPr>
            <a:lvl9pPr marL="1828800" algn="ctr" eaLnBrk="0" fontAlgn="base" hangingPunct="0">
              <a:spcBef>
                <a:spcPct val="0"/>
              </a:spcBef>
              <a:spcAft>
                <a:spcPct val="0"/>
              </a:spcAft>
              <a:defRPr sz="2800" i="1">
                <a:solidFill>
                  <a:srgbClr val="000066"/>
                </a:solidFill>
                <a:latin typeface="Arial" panose="020B0604020202020204" pitchFamily="34" charset="0"/>
              </a:defRPr>
            </a:lvl9pPr>
          </a:lstStyle>
          <a:p>
            <a:pPr>
              <a:defRPr/>
            </a:pPr>
            <a:endParaRPr lang="hr-HR" altLang="sk-SK" sz="4400" i="0" dirty="0">
              <a:solidFill>
                <a:srgbClr val="FF0000"/>
              </a:solidFill>
              <a:effectLst>
                <a:outerShdw blurRad="38100" dist="38100" dir="2700000" algn="tl">
                  <a:srgbClr val="C0C0C0"/>
                </a:outerShdw>
              </a:effectLst>
              <a:latin typeface="Impact" panose="020B0806030902050204" pitchFamily="34" charset="0"/>
            </a:endParaRPr>
          </a:p>
          <a:p>
            <a:pPr>
              <a:defRPr/>
            </a:pPr>
            <a:r>
              <a:rPr lang="hr-HR" altLang="sk-SK" sz="4000" i="0" dirty="0">
                <a:solidFill>
                  <a:srgbClr val="FF0000"/>
                </a:solidFill>
                <a:effectLst>
                  <a:outerShdw blurRad="38100" dist="38100" dir="2700000" algn="tl">
                    <a:srgbClr val="C0C0C0"/>
                  </a:outerShdw>
                </a:effectLst>
                <a:latin typeface="Impact" panose="020B0806030902050204" pitchFamily="34" charset="0"/>
              </a:rPr>
              <a:t>Garancije u tranzitnom postupku i sistem upravljanja garancijama  </a:t>
            </a:r>
            <a:endParaRPr lang="en-US" altLang="sk-SK" sz="4000" i="0" dirty="0">
              <a:solidFill>
                <a:srgbClr val="FF0000"/>
              </a:solidFill>
              <a:effectLst>
                <a:outerShdw blurRad="38100" dist="38100" dir="2700000" algn="tl">
                  <a:srgbClr val="C0C0C0"/>
                </a:outerShdw>
              </a:effectLst>
              <a:latin typeface="Impact" panose="020B0806030902050204" pitchFamily="34" charset="0"/>
            </a:endParaRPr>
          </a:p>
          <a:p>
            <a:pPr eaLnBrk="1" hangingPunct="1"/>
            <a:endParaRPr lang="hr-HR" altLang="sr-Latn-RS" sz="2400" b="1" dirty="0"/>
          </a:p>
          <a:p>
            <a:pPr eaLnBrk="1" hangingPunct="1"/>
            <a:endParaRPr lang="hr-HR" altLang="sr-Latn-RS" sz="2400" b="1" dirty="0"/>
          </a:p>
          <a:p>
            <a:pPr eaLnBrk="1" hangingPunct="1"/>
            <a:r>
              <a:rPr lang="hr-HR" altLang="sr-Latn-RS" sz="2400" b="1" dirty="0"/>
              <a:t>mr. sc. Bosiljko Zlopaša </a:t>
            </a:r>
          </a:p>
          <a:p>
            <a:pPr eaLnBrk="1" hangingPunct="1"/>
            <a:r>
              <a:rPr lang="hr-HR" altLang="sr-Latn-RS" sz="2400" dirty="0"/>
              <a:t> </a:t>
            </a:r>
          </a:p>
          <a:p>
            <a:pPr>
              <a:defRPr/>
            </a:pPr>
            <a:endParaRPr lang="en-US" altLang="sk-SK" sz="3200" i="0" dirty="0">
              <a:solidFill>
                <a:srgbClr val="FF0000"/>
              </a:solidFill>
              <a:effectLst>
                <a:outerShdw blurRad="38100" dist="38100" dir="2700000" algn="tl">
                  <a:srgbClr val="C0C0C0"/>
                </a:outerShdw>
              </a:effectLst>
              <a:latin typeface="Impact" panose="020B0806030902050204" pitchFamily="34" charset="0"/>
            </a:endParaRPr>
          </a:p>
        </p:txBody>
      </p:sp>
      <p:sp>
        <p:nvSpPr>
          <p:cNvPr id="148484" name="BlokTextu 3"/>
          <p:cNvSpPr txBox="1">
            <a:spLocks noChangeArrowheads="1"/>
          </p:cNvSpPr>
          <p:nvPr/>
        </p:nvSpPr>
        <p:spPr bwMode="auto">
          <a:xfrm>
            <a:off x="261059" y="990600"/>
            <a:ext cx="8569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sz="1800" b="1" dirty="0">
                <a:solidFill>
                  <a:srgbClr val="002060"/>
                </a:solidFill>
                <a:latin typeface="Garamond" panose="02020404030301010803" pitchFamily="18" charset="0"/>
              </a:rPr>
              <a:t>Support to accession of Montenegro to the Common Transit Convention and Convention on Facilitation of Trade in Goods</a:t>
            </a:r>
            <a:endParaRPr lang="sk-SK" sz="1800" b="1" dirty="0">
              <a:solidFill>
                <a:srgbClr val="002060"/>
              </a:solidFill>
              <a:latin typeface="Garamond" panose="02020404030301010803" pitchFamily="18" charset="0"/>
            </a:endParaRPr>
          </a:p>
          <a:p>
            <a:pPr algn="ctr">
              <a:lnSpc>
                <a:spcPct val="100000"/>
              </a:lnSpc>
              <a:spcBef>
                <a:spcPct val="0"/>
              </a:spcBef>
              <a:buNone/>
            </a:pPr>
            <a:r>
              <a:rPr lang="en-GB" sz="1800" b="1" dirty="0">
                <a:solidFill>
                  <a:srgbClr val="002060"/>
                </a:solidFill>
                <a:latin typeface="Garamond" panose="02020404030301010803" pitchFamily="18" charset="0"/>
              </a:rPr>
              <a:t>Implementation of the New Computerized Transit System</a:t>
            </a:r>
            <a:endParaRPr lang="sk-SK" sz="1800"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246639035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pl-PL"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49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Otprema roba iz Crne Gore </a:t>
            </a:r>
            <a:r>
              <a:rPr lang="hr-HR" altLang="sr-Latn-RS" sz="2400" b="1" dirty="0">
                <a:solidFill>
                  <a:srgbClr val="FF33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kao članice Konvencije</a:t>
            </a:r>
            <a:r>
              <a:rPr lang="hr-HR" altLang="sr-Latn-RS" sz="2400" b="1" dirty="0">
                <a:solidFill>
                  <a:srgbClr val="FF3300"/>
                </a:solidFill>
                <a:ea typeface="Verdana" panose="020B0604030504040204" pitchFamily="34" charset="0"/>
                <a:cs typeface="Arial" panose="020B0604020202020204" pitchFamily="34" charset="0"/>
              </a:rPr>
              <a:t>:</a:t>
            </a:r>
          </a:p>
          <a:p>
            <a:pPr marL="981075" lvl="2" indent="-438150" eaLnBrk="1" hangingPunct="1">
              <a:buClr>
                <a:srgbClr val="0066CC"/>
              </a:buClr>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strana roba (npr. kineska, BiH…) - u postupku tranzita T1</a:t>
            </a:r>
          </a:p>
          <a:p>
            <a:pPr marL="981075" lvl="2" indent="-438150" eaLnBrk="1" hangingPunct="1">
              <a:buClr>
                <a:srgbClr val="0066CC"/>
              </a:buClr>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domaća roba koja se nakon postupka izvoza stavlja u zajednički provozni postupak - u postupku tranzita T1</a:t>
            </a:r>
          </a:p>
          <a:p>
            <a:pPr marL="981075" lvl="2" indent="-438150" eaLnBrk="1" hangingPunct="1">
              <a:buClr>
                <a:srgbClr val="0066CC"/>
              </a:buClr>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Unije pristigla prethodno u T2 postupku i bila pod carinskim nadzorom (skladištenje) - u T2 postupku </a:t>
            </a:r>
          </a:p>
          <a:p>
            <a:pPr eaLnBrk="1" hangingPunct="1">
              <a:buFont typeface="Wingdings" panose="05000000000000000000" pitchFamily="2" charset="2"/>
              <a:buChar char="Ø"/>
              <a:defRPr/>
            </a:pPr>
            <a:endParaRPr lang="en-GB" altLang="sk-SK" sz="2400" dirty="0">
              <a:ea typeface="Verdana" panose="020B0604030504040204" pitchFamily="34" charset="0"/>
              <a:cs typeface="Arial" panose="020B0604020202020204" pitchFamily="34" charset="0"/>
            </a:endParaRP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5067599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pl-PL"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59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Pravila korištenja zajedničkog tranzitnog postupka:</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a:t>
            </a:r>
            <a:r>
              <a:rPr lang="hr-HR" altLang="sr-Latn-RS" sz="2200" dirty="0">
                <a:ea typeface="Verdana" panose="020B0604030504040204" pitchFamily="34" charset="0"/>
                <a:cs typeface="Arial" panose="020B0604020202020204" pitchFamily="34" charset="0"/>
              </a:rPr>
              <a:t>koja</a:t>
            </a:r>
            <a:r>
              <a:rPr lang="hr-HR" altLang="sr-Latn-RS" sz="2400" dirty="0">
                <a:ea typeface="Verdana" panose="020B0604030504040204" pitchFamily="34" charset="0"/>
                <a:cs typeface="Arial" panose="020B0604020202020204" pitchFamily="34" charset="0"/>
              </a:rPr>
              <a:t> se razmjenjuje između EU i zemalja zajedničkog tranzita i između samih zemalja zajedničkog tranzita stavlja se u postupak zajedničkog tranzita</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za koju </a:t>
            </a:r>
            <a:r>
              <a:rPr lang="hr-HR" altLang="sr-Latn-RS" sz="2400" i="1" dirty="0">
                <a:ea typeface="Verdana" panose="020B0604030504040204" pitchFamily="34" charset="0"/>
                <a:cs typeface="Arial" panose="020B0604020202020204" pitchFamily="34" charset="0"/>
              </a:rPr>
              <a:t>izvozne</a:t>
            </a:r>
            <a:r>
              <a:rPr lang="hr-HR" altLang="sr-Latn-RS" sz="2400" dirty="0">
                <a:ea typeface="Verdana" panose="020B0604030504040204" pitchFamily="34" charset="0"/>
                <a:cs typeface="Arial" panose="020B0604020202020204" pitchFamily="34" charset="0"/>
              </a:rPr>
              <a:t> procedure završavaju na zajedničkoj granici EU/zemlja zajedničkog tranzita i koja se na graničnom prijelazu na drugoj strani stavlja u neki od carinskih postupaka ne mora se stavljati u postupak zajedničkog tranzita u državi izvoza članici Konvencije</a:t>
            </a:r>
          </a:p>
          <a:p>
            <a:pPr marL="981075" lvl="2"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Primjeri: redoviti  i pojednostavnjeni izvoz robe iz Crne Gore u EU  ili u zemlje zajedničkog tranzita </a:t>
            </a: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5316776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2">
            <a:extLst>
              <a:ext uri="{FF2B5EF4-FFF2-40B4-BE49-F238E27FC236}">
                <a16:creationId xmlns:a16="http://schemas.microsoft.com/office/drawing/2014/main" id="{78641328-E004-4160-9048-6802EC4D1480}"/>
              </a:ext>
            </a:extLst>
          </p:cNvPr>
          <p:cNvSpPr>
            <a:spLocks noChangeArrowheads="1"/>
          </p:cNvSpPr>
          <p:nvPr/>
        </p:nvSpPr>
        <p:spPr bwMode="auto">
          <a:xfrm>
            <a:off x="1828800" y="1447800"/>
            <a:ext cx="1439862" cy="1296988"/>
          </a:xfrm>
          <a:prstGeom prst="octagon">
            <a:avLst>
              <a:gd name="adj" fmla="val 292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 name="AutoShape 2">
            <a:extLst>
              <a:ext uri="{FF2B5EF4-FFF2-40B4-BE49-F238E27FC236}">
                <a16:creationId xmlns:a16="http://schemas.microsoft.com/office/drawing/2014/main" id="{A9BBE27A-4B53-4710-9490-19586E0C21D1}"/>
              </a:ext>
            </a:extLst>
          </p:cNvPr>
          <p:cNvSpPr>
            <a:spLocks noChangeArrowheads="1"/>
          </p:cNvSpPr>
          <p:nvPr/>
        </p:nvSpPr>
        <p:spPr bwMode="auto">
          <a:xfrm>
            <a:off x="3741738" y="3810000"/>
            <a:ext cx="1439862" cy="1296988"/>
          </a:xfrm>
          <a:prstGeom prst="octagon">
            <a:avLst>
              <a:gd name="adj" fmla="val 292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78" name="AutoShape 22">
            <a:extLst>
              <a:ext uri="{FF2B5EF4-FFF2-40B4-BE49-F238E27FC236}">
                <a16:creationId xmlns:a16="http://schemas.microsoft.com/office/drawing/2014/main" id="{8CB552BC-6B55-4DB7-B387-C598F5BC1229}"/>
              </a:ext>
            </a:extLst>
          </p:cNvPr>
          <p:cNvSpPr>
            <a:spLocks noChangeArrowheads="1"/>
          </p:cNvSpPr>
          <p:nvPr/>
        </p:nvSpPr>
        <p:spPr bwMode="auto">
          <a:xfrm>
            <a:off x="7380288" y="3787775"/>
            <a:ext cx="1439862" cy="1296988"/>
          </a:xfrm>
          <a:prstGeom prst="octagon">
            <a:avLst>
              <a:gd name="adj" fmla="val 29287"/>
            </a:avLst>
          </a:prstGeom>
          <a:solidFill>
            <a:srgbClr val="FF0000"/>
          </a:solidFill>
          <a:ln w="9525">
            <a:solidFill>
              <a:schemeClr val="tx1"/>
            </a:solidFill>
            <a:miter lim="800000"/>
            <a:headEnd/>
            <a:tailEnd/>
          </a:ln>
          <a:effec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579" name="AutoShape 2">
            <a:extLst>
              <a:ext uri="{FF2B5EF4-FFF2-40B4-BE49-F238E27FC236}">
                <a16:creationId xmlns:a16="http://schemas.microsoft.com/office/drawing/2014/main" id="{7BB9FB9B-2A2F-4C18-8A48-B7B78FF28C5F}"/>
              </a:ext>
            </a:extLst>
          </p:cNvPr>
          <p:cNvSpPr>
            <a:spLocks noChangeArrowheads="1"/>
          </p:cNvSpPr>
          <p:nvPr/>
        </p:nvSpPr>
        <p:spPr bwMode="auto">
          <a:xfrm>
            <a:off x="1905000" y="3200400"/>
            <a:ext cx="1439862" cy="1296988"/>
          </a:xfrm>
          <a:prstGeom prst="octagon">
            <a:avLst>
              <a:gd name="adj" fmla="val 292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0" name="AutoShape 3">
            <a:extLst>
              <a:ext uri="{FF2B5EF4-FFF2-40B4-BE49-F238E27FC236}">
                <a16:creationId xmlns:a16="http://schemas.microsoft.com/office/drawing/2014/main" id="{0FE8E1DC-138F-4686-8322-2D7DC0048393}"/>
              </a:ext>
            </a:extLst>
          </p:cNvPr>
          <p:cNvSpPr>
            <a:spLocks noChangeArrowheads="1"/>
          </p:cNvSpPr>
          <p:nvPr/>
        </p:nvSpPr>
        <p:spPr bwMode="auto">
          <a:xfrm>
            <a:off x="5722937" y="3789363"/>
            <a:ext cx="1439863" cy="1296987"/>
          </a:xfrm>
          <a:prstGeom prst="octagon">
            <a:avLst>
              <a:gd name="adj" fmla="val 292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3" name="Text Box 7">
            <a:extLst>
              <a:ext uri="{FF2B5EF4-FFF2-40B4-BE49-F238E27FC236}">
                <a16:creationId xmlns:a16="http://schemas.microsoft.com/office/drawing/2014/main" id="{7C80F0E6-B84D-4616-B731-76BC59C7CEE0}"/>
              </a:ext>
            </a:extLst>
          </p:cNvPr>
          <p:cNvSpPr txBox="1">
            <a:spLocks noChangeArrowheads="1"/>
          </p:cNvSpPr>
          <p:nvPr/>
        </p:nvSpPr>
        <p:spPr bwMode="auto">
          <a:xfrm>
            <a:off x="0" y="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sr-Latn-R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5" name="Rectangle 9">
            <a:extLst>
              <a:ext uri="{FF2B5EF4-FFF2-40B4-BE49-F238E27FC236}">
                <a16:creationId xmlns:a16="http://schemas.microsoft.com/office/drawing/2014/main" id="{9BF13E4F-3D37-4034-A02D-AA1166E294F8}"/>
              </a:ext>
            </a:extLst>
          </p:cNvPr>
          <p:cNvSpPr>
            <a:spLocks noChangeArrowheads="1"/>
          </p:cNvSpPr>
          <p:nvPr/>
        </p:nvSpPr>
        <p:spPr bwMode="auto">
          <a:xfrm>
            <a:off x="1600200" y="0"/>
            <a:ext cx="7543800" cy="3048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6" name="Text Box 10">
            <a:extLst>
              <a:ext uri="{FF2B5EF4-FFF2-40B4-BE49-F238E27FC236}">
                <a16:creationId xmlns:a16="http://schemas.microsoft.com/office/drawing/2014/main" id="{02D0EE3C-9C45-4602-A8EE-DF2DE57F7CD2}"/>
              </a:ext>
            </a:extLst>
          </p:cNvPr>
          <p:cNvSpPr txBox="1">
            <a:spLocks noChangeArrowheads="1"/>
          </p:cNvSpPr>
          <p:nvPr/>
        </p:nvSpPr>
        <p:spPr bwMode="auto">
          <a:xfrm>
            <a:off x="1600200" y="274638"/>
            <a:ext cx="75422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r-HR" altLang="sr-Latn-R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Primjer kretanja robe u zajedničkom tranzitu od Crne Gore do Njemačke</a:t>
            </a:r>
            <a:endParaRPr kumimoji="0" lang="pt-PT" altLang="sr-Latn-R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7" name="Line 11">
            <a:extLst>
              <a:ext uri="{FF2B5EF4-FFF2-40B4-BE49-F238E27FC236}">
                <a16:creationId xmlns:a16="http://schemas.microsoft.com/office/drawing/2014/main" id="{5CEAA3EE-D3C8-4195-B960-D157FBE2F21E}"/>
              </a:ext>
            </a:extLst>
          </p:cNvPr>
          <p:cNvSpPr>
            <a:spLocks noChangeShapeType="1"/>
          </p:cNvSpPr>
          <p:nvPr/>
        </p:nvSpPr>
        <p:spPr bwMode="auto">
          <a:xfrm>
            <a:off x="1600200" y="1371600"/>
            <a:ext cx="7543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8" name="Text Box 12">
            <a:extLst>
              <a:ext uri="{FF2B5EF4-FFF2-40B4-BE49-F238E27FC236}">
                <a16:creationId xmlns:a16="http://schemas.microsoft.com/office/drawing/2014/main" id="{160B6B91-42FE-45DD-A72D-AAC42779A6F4}"/>
              </a:ext>
            </a:extLst>
          </p:cNvPr>
          <p:cNvSpPr txBox="1">
            <a:spLocks noChangeArrowheads="1"/>
          </p:cNvSpPr>
          <p:nvPr/>
        </p:nvSpPr>
        <p:spPr bwMode="auto">
          <a:xfrm>
            <a:off x="8686800" y="0"/>
            <a:ext cx="455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97EE2255-DFD5-41ED-A343-7EA8223347D4}" type="slidenum">
              <a:rPr kumimoji="0" lang="pt-PT" altLang="sr-Latn-RS" sz="16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pPr marL="0" marR="0" lvl="0" indent="0" algn="l" defTabSz="914400" rtl="0" eaLnBrk="0" fontAlgn="base" latinLnBrk="0" hangingPunct="0">
                <a:lnSpc>
                  <a:spcPct val="100000"/>
                </a:lnSpc>
                <a:spcBef>
                  <a:spcPct val="50000"/>
                </a:spcBef>
                <a:spcAft>
                  <a:spcPct val="0"/>
                </a:spcAft>
                <a:buClrTx/>
                <a:buSzTx/>
                <a:buFontTx/>
                <a:buNone/>
                <a:tabLst/>
                <a:defRPr/>
              </a:pPr>
              <a:t>12</a:t>
            </a:fld>
            <a:endParaRPr kumimoji="0" lang="pt-PT" altLang="sr-Latn-RS" sz="2400" b="0" i="1"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18127" name="AutoShape 15">
            <a:extLst>
              <a:ext uri="{FF2B5EF4-FFF2-40B4-BE49-F238E27FC236}">
                <a16:creationId xmlns:a16="http://schemas.microsoft.com/office/drawing/2014/main" id="{ED857F47-CE94-4C32-A048-3CA68EC06386}"/>
              </a:ext>
            </a:extLst>
          </p:cNvPr>
          <p:cNvSpPr>
            <a:spLocks noChangeArrowheads="1"/>
          </p:cNvSpPr>
          <p:nvPr/>
        </p:nvSpPr>
        <p:spPr bwMode="auto">
          <a:xfrm>
            <a:off x="8169275" y="4292600"/>
            <a:ext cx="288925" cy="288925"/>
          </a:xfrm>
          <a:prstGeom prst="octagon">
            <a:avLst>
              <a:gd name="adj" fmla="val 2928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0" name="Text Box 16">
            <a:extLst>
              <a:ext uri="{FF2B5EF4-FFF2-40B4-BE49-F238E27FC236}">
                <a16:creationId xmlns:a16="http://schemas.microsoft.com/office/drawing/2014/main" id="{56D707C8-1120-4017-8083-4A502B138E83}"/>
              </a:ext>
            </a:extLst>
          </p:cNvPr>
          <p:cNvSpPr txBox="1">
            <a:spLocks noChangeArrowheads="1"/>
          </p:cNvSpPr>
          <p:nvPr/>
        </p:nvSpPr>
        <p:spPr bwMode="auto">
          <a:xfrm>
            <a:off x="1828800" y="3429000"/>
            <a:ext cx="865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a:t>
            </a:r>
          </a:p>
        </p:txBody>
      </p:sp>
      <p:sp>
        <p:nvSpPr>
          <p:cNvPr id="24591" name="Rectangle 17">
            <a:extLst>
              <a:ext uri="{FF2B5EF4-FFF2-40B4-BE49-F238E27FC236}">
                <a16:creationId xmlns:a16="http://schemas.microsoft.com/office/drawing/2014/main" id="{FAA4BD85-D79C-47D7-A50F-A5947AEDF19A}"/>
              </a:ext>
            </a:extLst>
          </p:cNvPr>
          <p:cNvSpPr>
            <a:spLocks noChangeArrowheads="1"/>
          </p:cNvSpPr>
          <p:nvPr/>
        </p:nvSpPr>
        <p:spPr bwMode="auto">
          <a:xfrm>
            <a:off x="3236913" y="5510213"/>
            <a:ext cx="2941831" cy="36933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polazni organ/ispostava  </a:t>
            </a:r>
          </a:p>
        </p:txBody>
      </p:sp>
      <p:sp>
        <p:nvSpPr>
          <p:cNvPr id="24592" name="Rectangle 18">
            <a:extLst>
              <a:ext uri="{FF2B5EF4-FFF2-40B4-BE49-F238E27FC236}">
                <a16:creationId xmlns:a16="http://schemas.microsoft.com/office/drawing/2014/main" id="{C3D31E4E-A8BD-4D06-96EC-85B92DA2F08A}"/>
              </a:ext>
            </a:extLst>
          </p:cNvPr>
          <p:cNvSpPr>
            <a:spLocks noChangeArrowheads="1"/>
          </p:cNvSpPr>
          <p:nvPr/>
        </p:nvSpPr>
        <p:spPr bwMode="auto">
          <a:xfrm>
            <a:off x="1905000" y="1981200"/>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a:t>
            </a:r>
          </a:p>
        </p:txBody>
      </p:sp>
      <p:sp>
        <p:nvSpPr>
          <p:cNvPr id="218132" name="Line 20">
            <a:extLst>
              <a:ext uri="{FF2B5EF4-FFF2-40B4-BE49-F238E27FC236}">
                <a16:creationId xmlns:a16="http://schemas.microsoft.com/office/drawing/2014/main" id="{78604578-86BE-4AA0-8AAC-1BBFD559C8B6}"/>
              </a:ext>
            </a:extLst>
          </p:cNvPr>
          <p:cNvSpPr>
            <a:spLocks noChangeShapeType="1"/>
          </p:cNvSpPr>
          <p:nvPr/>
        </p:nvSpPr>
        <p:spPr bwMode="auto">
          <a:xfrm flipH="1">
            <a:off x="7162799" y="4437064"/>
            <a:ext cx="99059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33" name="Freeform 21">
            <a:extLst>
              <a:ext uri="{FF2B5EF4-FFF2-40B4-BE49-F238E27FC236}">
                <a16:creationId xmlns:a16="http://schemas.microsoft.com/office/drawing/2014/main" id="{C3FE194E-7C37-4FA2-9F29-3102D0E1094B}"/>
              </a:ext>
            </a:extLst>
          </p:cNvPr>
          <p:cNvSpPr>
            <a:spLocks/>
          </p:cNvSpPr>
          <p:nvPr/>
        </p:nvSpPr>
        <p:spPr bwMode="auto">
          <a:xfrm>
            <a:off x="2535237" y="2221807"/>
            <a:ext cx="4322763" cy="2862956"/>
          </a:xfrm>
          <a:custGeom>
            <a:avLst/>
            <a:gdLst>
              <a:gd name="T0" fmla="*/ 2147483647 w 1511"/>
              <a:gd name="T1" fmla="*/ 2147483647 h 955"/>
              <a:gd name="T2" fmla="*/ 2147483647 w 1511"/>
              <a:gd name="T3" fmla="*/ 2147483647 h 955"/>
              <a:gd name="T4" fmla="*/ 0 w 1511"/>
              <a:gd name="T5" fmla="*/ 0 h 955"/>
              <a:gd name="T6" fmla="*/ 0 60000 65536"/>
              <a:gd name="T7" fmla="*/ 0 60000 65536"/>
              <a:gd name="T8" fmla="*/ 0 60000 65536"/>
            </a:gdLst>
            <a:ahLst/>
            <a:cxnLst>
              <a:cxn ang="T6">
                <a:pos x="T0" y="T1"/>
              </a:cxn>
              <a:cxn ang="T7">
                <a:pos x="T2" y="T3"/>
              </a:cxn>
              <a:cxn ang="T8">
                <a:pos x="T4" y="T5"/>
              </a:cxn>
            </a:cxnLst>
            <a:rect l="0" t="0" r="r" b="b"/>
            <a:pathLst>
              <a:path w="1511" h="955">
                <a:moveTo>
                  <a:pt x="1511" y="771"/>
                </a:moveTo>
                <a:cubicBezTo>
                  <a:pt x="1303" y="780"/>
                  <a:pt x="513" y="955"/>
                  <a:pt x="261" y="827"/>
                </a:cubicBezTo>
                <a:cubicBezTo>
                  <a:pt x="9" y="699"/>
                  <a:pt x="54" y="172"/>
                  <a:pt x="0" y="0"/>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35" name="AutoShape 23">
            <a:extLst>
              <a:ext uri="{FF2B5EF4-FFF2-40B4-BE49-F238E27FC236}">
                <a16:creationId xmlns:a16="http://schemas.microsoft.com/office/drawing/2014/main" id="{9F303270-0AAC-426D-9801-FEBB21CCD4D3}"/>
              </a:ext>
            </a:extLst>
          </p:cNvPr>
          <p:cNvSpPr>
            <a:spLocks noChangeArrowheads="1"/>
          </p:cNvSpPr>
          <p:nvPr/>
        </p:nvSpPr>
        <p:spPr bwMode="auto">
          <a:xfrm>
            <a:off x="6873875" y="4292600"/>
            <a:ext cx="288925" cy="2889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37" name="AutoShape 25">
            <a:extLst>
              <a:ext uri="{FF2B5EF4-FFF2-40B4-BE49-F238E27FC236}">
                <a16:creationId xmlns:a16="http://schemas.microsoft.com/office/drawing/2014/main" id="{C1465206-C598-4137-B4AD-5BB41A7DDA2E}"/>
              </a:ext>
            </a:extLst>
          </p:cNvPr>
          <p:cNvSpPr>
            <a:spLocks noChangeArrowheads="1"/>
          </p:cNvSpPr>
          <p:nvPr/>
        </p:nvSpPr>
        <p:spPr bwMode="auto">
          <a:xfrm>
            <a:off x="2362200" y="1920875"/>
            <a:ext cx="288925" cy="288925"/>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9" name="Text Box 27">
            <a:extLst>
              <a:ext uri="{FF2B5EF4-FFF2-40B4-BE49-F238E27FC236}">
                <a16:creationId xmlns:a16="http://schemas.microsoft.com/office/drawing/2014/main" id="{DE975FA6-62EE-47ED-9B01-098BD9DEF685}"/>
              </a:ext>
            </a:extLst>
          </p:cNvPr>
          <p:cNvSpPr txBox="1">
            <a:spLocks noChangeArrowheads="1"/>
          </p:cNvSpPr>
          <p:nvPr/>
        </p:nvSpPr>
        <p:spPr bwMode="auto">
          <a:xfrm>
            <a:off x="3962400" y="4738687"/>
            <a:ext cx="865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hr-HR" altLang="sr-Latn-RS" sz="1800" b="1" dirty="0">
                <a:solidFill>
                  <a:srgbClr val="FFFFFF"/>
                </a:solidFill>
              </a:rPr>
              <a:t>SI</a:t>
            </a:r>
            <a:endPar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4600" name="Text Box 28">
            <a:extLst>
              <a:ext uri="{FF2B5EF4-FFF2-40B4-BE49-F238E27FC236}">
                <a16:creationId xmlns:a16="http://schemas.microsoft.com/office/drawing/2014/main" id="{5BBC271A-F25A-4554-88B9-8B825C2C75A5}"/>
              </a:ext>
            </a:extLst>
          </p:cNvPr>
          <p:cNvSpPr txBox="1">
            <a:spLocks noChangeArrowheads="1"/>
          </p:cNvSpPr>
          <p:nvPr/>
        </p:nvSpPr>
        <p:spPr bwMode="auto">
          <a:xfrm>
            <a:off x="5867400" y="4724400"/>
            <a:ext cx="865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HR</a:t>
            </a:r>
          </a:p>
        </p:txBody>
      </p:sp>
      <p:sp>
        <p:nvSpPr>
          <p:cNvPr id="24601" name="Text Box 29">
            <a:extLst>
              <a:ext uri="{FF2B5EF4-FFF2-40B4-BE49-F238E27FC236}">
                <a16:creationId xmlns:a16="http://schemas.microsoft.com/office/drawing/2014/main" id="{355A8A8F-DB4A-4146-8971-C8D1A18868A1}"/>
              </a:ext>
            </a:extLst>
          </p:cNvPr>
          <p:cNvSpPr txBox="1">
            <a:spLocks noChangeArrowheads="1"/>
          </p:cNvSpPr>
          <p:nvPr/>
        </p:nvSpPr>
        <p:spPr bwMode="auto">
          <a:xfrm>
            <a:off x="7667625" y="4724400"/>
            <a:ext cx="8651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CG</a:t>
            </a:r>
          </a:p>
        </p:txBody>
      </p:sp>
      <p:sp>
        <p:nvSpPr>
          <p:cNvPr id="218142" name="AutoShape 30">
            <a:extLst>
              <a:ext uri="{FF2B5EF4-FFF2-40B4-BE49-F238E27FC236}">
                <a16:creationId xmlns:a16="http://schemas.microsoft.com/office/drawing/2014/main" id="{BFFA423C-E700-4C4B-B0B5-1E5CFAA46176}"/>
              </a:ext>
            </a:extLst>
          </p:cNvPr>
          <p:cNvSpPr>
            <a:spLocks noChangeArrowheads="1"/>
          </p:cNvSpPr>
          <p:nvPr/>
        </p:nvSpPr>
        <p:spPr bwMode="auto">
          <a:xfrm>
            <a:off x="2339975" y="5516563"/>
            <a:ext cx="288925" cy="288925"/>
          </a:xfrm>
          <a:prstGeom prst="octagon">
            <a:avLst>
              <a:gd name="adj" fmla="val 2928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43" name="AutoShape 31">
            <a:extLst>
              <a:ext uri="{FF2B5EF4-FFF2-40B4-BE49-F238E27FC236}">
                <a16:creationId xmlns:a16="http://schemas.microsoft.com/office/drawing/2014/main" id="{B2DFF427-2B9A-40D9-96A5-02CF34851121}"/>
              </a:ext>
            </a:extLst>
          </p:cNvPr>
          <p:cNvSpPr>
            <a:spLocks noChangeArrowheads="1"/>
          </p:cNvSpPr>
          <p:nvPr/>
        </p:nvSpPr>
        <p:spPr bwMode="auto">
          <a:xfrm>
            <a:off x="2339975" y="5948363"/>
            <a:ext cx="288925" cy="2889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44" name="AutoShape 32">
            <a:extLst>
              <a:ext uri="{FF2B5EF4-FFF2-40B4-BE49-F238E27FC236}">
                <a16:creationId xmlns:a16="http://schemas.microsoft.com/office/drawing/2014/main" id="{F522C3D8-F8E1-46DC-A70E-142D097A9E44}"/>
              </a:ext>
            </a:extLst>
          </p:cNvPr>
          <p:cNvSpPr>
            <a:spLocks noChangeArrowheads="1"/>
          </p:cNvSpPr>
          <p:nvPr/>
        </p:nvSpPr>
        <p:spPr bwMode="auto">
          <a:xfrm>
            <a:off x="2338388" y="6380163"/>
            <a:ext cx="288925" cy="288925"/>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05" name="Rectangle 33">
            <a:extLst>
              <a:ext uri="{FF2B5EF4-FFF2-40B4-BE49-F238E27FC236}">
                <a16:creationId xmlns:a16="http://schemas.microsoft.com/office/drawing/2014/main" id="{38DA3581-462E-41D7-8459-E9DBC87AFD12}"/>
              </a:ext>
            </a:extLst>
          </p:cNvPr>
          <p:cNvSpPr>
            <a:spLocks noChangeArrowheads="1"/>
          </p:cNvSpPr>
          <p:nvPr/>
        </p:nvSpPr>
        <p:spPr bwMode="auto">
          <a:xfrm>
            <a:off x="3203575" y="5942013"/>
            <a:ext cx="2980303" cy="36933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hr-HR" altLang="sr-Latn-RS" sz="1800" b="1" dirty="0">
                <a:solidFill>
                  <a:srgbClr val="000000"/>
                </a:solidFill>
              </a:rPr>
              <a:t>tranzitni</a:t>
            </a:r>
            <a:r>
              <a:rPr kumimoji="0" lang="hr-HR" altLang="sr-Latn-R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organ/ispostava </a:t>
            </a:r>
          </a:p>
        </p:txBody>
      </p:sp>
      <p:sp>
        <p:nvSpPr>
          <p:cNvPr id="24606" name="Rectangle 34">
            <a:extLst>
              <a:ext uri="{FF2B5EF4-FFF2-40B4-BE49-F238E27FC236}">
                <a16:creationId xmlns:a16="http://schemas.microsoft.com/office/drawing/2014/main" id="{26BAC468-0B06-4068-A545-4EF536DD2805}"/>
              </a:ext>
            </a:extLst>
          </p:cNvPr>
          <p:cNvSpPr>
            <a:spLocks noChangeArrowheads="1"/>
          </p:cNvSpPr>
          <p:nvPr/>
        </p:nvSpPr>
        <p:spPr bwMode="auto">
          <a:xfrm>
            <a:off x="3236913" y="6375400"/>
            <a:ext cx="3057247" cy="36933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odredišni organ/ispostava</a:t>
            </a:r>
          </a:p>
        </p:txBody>
      </p:sp>
      <p:sp>
        <p:nvSpPr>
          <p:cNvPr id="34" name="Text Box 16">
            <a:extLst>
              <a:ext uri="{FF2B5EF4-FFF2-40B4-BE49-F238E27FC236}">
                <a16:creationId xmlns:a16="http://schemas.microsoft.com/office/drawing/2014/main" id="{B3DF6AC4-9AA1-404F-AAB6-048D8B428EC3}"/>
              </a:ext>
            </a:extLst>
          </p:cNvPr>
          <p:cNvSpPr txBox="1">
            <a:spLocks noChangeArrowheads="1"/>
          </p:cNvSpPr>
          <p:nvPr/>
        </p:nvSpPr>
        <p:spPr bwMode="auto">
          <a:xfrm>
            <a:off x="2868612" y="4811712"/>
            <a:ext cx="865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hr-HR" altLang="sr-Latn-RS" sz="1800" b="1" dirty="0">
                <a:solidFill>
                  <a:srgbClr val="FFFFFF"/>
                </a:solidFill>
              </a:rPr>
              <a:t>SI</a:t>
            </a:r>
            <a:endPar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8142"/>
                                        </p:tgtEl>
                                        <p:attrNameLst>
                                          <p:attrName>style.visibility</p:attrName>
                                        </p:attrNameLst>
                                      </p:cBhvr>
                                      <p:to>
                                        <p:strVal val="visible"/>
                                      </p:to>
                                    </p:set>
                                    <p:anim calcmode="lin" valueType="num">
                                      <p:cBhvr additive="base">
                                        <p:cTn id="7" dur="500" fill="hold"/>
                                        <p:tgtEl>
                                          <p:spTgt spid="218142"/>
                                        </p:tgtEl>
                                        <p:attrNameLst>
                                          <p:attrName>ppt_x</p:attrName>
                                        </p:attrNameLst>
                                      </p:cBhvr>
                                      <p:tavLst>
                                        <p:tav tm="0">
                                          <p:val>
                                            <p:strVal val="#ppt_x"/>
                                          </p:val>
                                        </p:tav>
                                        <p:tav tm="100000">
                                          <p:val>
                                            <p:strVal val="#ppt_x"/>
                                          </p:val>
                                        </p:tav>
                                      </p:tavLst>
                                    </p:anim>
                                    <p:anim calcmode="lin" valueType="num">
                                      <p:cBhvr additive="base">
                                        <p:cTn id="8" dur="500" fill="hold"/>
                                        <p:tgtEl>
                                          <p:spTgt spid="2181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8143"/>
                                        </p:tgtEl>
                                        <p:attrNameLst>
                                          <p:attrName>style.visibility</p:attrName>
                                        </p:attrNameLst>
                                      </p:cBhvr>
                                      <p:to>
                                        <p:strVal val="visible"/>
                                      </p:to>
                                    </p:set>
                                    <p:anim calcmode="lin" valueType="num">
                                      <p:cBhvr additive="base">
                                        <p:cTn id="13" dur="500" fill="hold"/>
                                        <p:tgtEl>
                                          <p:spTgt spid="218143"/>
                                        </p:tgtEl>
                                        <p:attrNameLst>
                                          <p:attrName>ppt_x</p:attrName>
                                        </p:attrNameLst>
                                      </p:cBhvr>
                                      <p:tavLst>
                                        <p:tav tm="0">
                                          <p:val>
                                            <p:strVal val="#ppt_x"/>
                                          </p:val>
                                        </p:tav>
                                        <p:tav tm="100000">
                                          <p:val>
                                            <p:strVal val="#ppt_x"/>
                                          </p:val>
                                        </p:tav>
                                      </p:tavLst>
                                    </p:anim>
                                    <p:anim calcmode="lin" valueType="num">
                                      <p:cBhvr additive="base">
                                        <p:cTn id="14" dur="500" fill="hold"/>
                                        <p:tgtEl>
                                          <p:spTgt spid="2181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8144"/>
                                        </p:tgtEl>
                                        <p:attrNameLst>
                                          <p:attrName>style.visibility</p:attrName>
                                        </p:attrNameLst>
                                      </p:cBhvr>
                                      <p:to>
                                        <p:strVal val="visible"/>
                                      </p:to>
                                    </p:set>
                                    <p:anim calcmode="lin" valueType="num">
                                      <p:cBhvr additive="base">
                                        <p:cTn id="19" dur="500" fill="hold"/>
                                        <p:tgtEl>
                                          <p:spTgt spid="218144"/>
                                        </p:tgtEl>
                                        <p:attrNameLst>
                                          <p:attrName>ppt_x</p:attrName>
                                        </p:attrNameLst>
                                      </p:cBhvr>
                                      <p:tavLst>
                                        <p:tav tm="0">
                                          <p:val>
                                            <p:strVal val="#ppt_x"/>
                                          </p:val>
                                        </p:tav>
                                        <p:tav tm="100000">
                                          <p:val>
                                            <p:strVal val="#ppt_x"/>
                                          </p:val>
                                        </p:tav>
                                      </p:tavLst>
                                    </p:anim>
                                    <p:anim calcmode="lin" valueType="num">
                                      <p:cBhvr additive="base">
                                        <p:cTn id="20" dur="500" fill="hold"/>
                                        <p:tgtEl>
                                          <p:spTgt spid="21814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8127"/>
                                        </p:tgtEl>
                                        <p:attrNameLst>
                                          <p:attrName>style.visibility</p:attrName>
                                        </p:attrNameLst>
                                      </p:cBhvr>
                                      <p:to>
                                        <p:strVal val="visible"/>
                                      </p:to>
                                    </p:set>
                                    <p:anim calcmode="lin" valueType="num">
                                      <p:cBhvr additive="base">
                                        <p:cTn id="25" dur="500" fill="hold"/>
                                        <p:tgtEl>
                                          <p:spTgt spid="218127"/>
                                        </p:tgtEl>
                                        <p:attrNameLst>
                                          <p:attrName>ppt_x</p:attrName>
                                        </p:attrNameLst>
                                      </p:cBhvr>
                                      <p:tavLst>
                                        <p:tav tm="0">
                                          <p:val>
                                            <p:strVal val="#ppt_x"/>
                                          </p:val>
                                        </p:tav>
                                        <p:tav tm="100000">
                                          <p:val>
                                            <p:strVal val="#ppt_x"/>
                                          </p:val>
                                        </p:tav>
                                      </p:tavLst>
                                    </p:anim>
                                    <p:anim calcmode="lin" valueType="num">
                                      <p:cBhvr additive="base">
                                        <p:cTn id="26" dur="500" fill="hold"/>
                                        <p:tgtEl>
                                          <p:spTgt spid="21812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8132"/>
                                        </p:tgtEl>
                                        <p:attrNameLst>
                                          <p:attrName>style.visibility</p:attrName>
                                        </p:attrNameLst>
                                      </p:cBhvr>
                                      <p:to>
                                        <p:strVal val="visible"/>
                                      </p:to>
                                    </p:set>
                                    <p:anim calcmode="lin" valueType="num">
                                      <p:cBhvr additive="base">
                                        <p:cTn id="31" dur="500" fill="hold"/>
                                        <p:tgtEl>
                                          <p:spTgt spid="218132"/>
                                        </p:tgtEl>
                                        <p:attrNameLst>
                                          <p:attrName>ppt_x</p:attrName>
                                        </p:attrNameLst>
                                      </p:cBhvr>
                                      <p:tavLst>
                                        <p:tav tm="0">
                                          <p:val>
                                            <p:strVal val="#ppt_x"/>
                                          </p:val>
                                        </p:tav>
                                        <p:tav tm="100000">
                                          <p:val>
                                            <p:strVal val="#ppt_x"/>
                                          </p:val>
                                        </p:tav>
                                      </p:tavLst>
                                    </p:anim>
                                    <p:anim calcmode="lin" valueType="num">
                                      <p:cBhvr additive="base">
                                        <p:cTn id="32" dur="500" fill="hold"/>
                                        <p:tgtEl>
                                          <p:spTgt spid="2181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pu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8135"/>
                                        </p:tgtEl>
                                        <p:attrNameLst>
                                          <p:attrName>style.visibility</p:attrName>
                                        </p:attrNameLst>
                                      </p:cBhvr>
                                      <p:to>
                                        <p:strVal val="visible"/>
                                      </p:to>
                                    </p:set>
                                    <p:anim calcmode="lin" valueType="num">
                                      <p:cBhvr additive="base">
                                        <p:cTn id="37" dur="500" fill="hold"/>
                                        <p:tgtEl>
                                          <p:spTgt spid="218135"/>
                                        </p:tgtEl>
                                        <p:attrNameLst>
                                          <p:attrName>ppt_x</p:attrName>
                                        </p:attrNameLst>
                                      </p:cBhvr>
                                      <p:tavLst>
                                        <p:tav tm="0">
                                          <p:val>
                                            <p:strVal val="#ppt_x"/>
                                          </p:val>
                                        </p:tav>
                                        <p:tav tm="100000">
                                          <p:val>
                                            <p:strVal val="#ppt_x"/>
                                          </p:val>
                                        </p:tav>
                                      </p:tavLst>
                                    </p:anim>
                                    <p:anim calcmode="lin" valueType="num">
                                      <p:cBhvr additive="base">
                                        <p:cTn id="38" dur="500" fill="hold"/>
                                        <p:tgtEl>
                                          <p:spTgt spid="2181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18133"/>
                                        </p:tgtEl>
                                        <p:attrNameLst>
                                          <p:attrName>style.visibility</p:attrName>
                                        </p:attrNameLst>
                                      </p:cBhvr>
                                      <p:to>
                                        <p:strVal val="visible"/>
                                      </p:to>
                                    </p:set>
                                    <p:anim calcmode="lin" valueType="num">
                                      <p:cBhvr additive="base">
                                        <p:cTn id="43" dur="500" fill="hold"/>
                                        <p:tgtEl>
                                          <p:spTgt spid="218133"/>
                                        </p:tgtEl>
                                        <p:attrNameLst>
                                          <p:attrName>ppt_x</p:attrName>
                                        </p:attrNameLst>
                                      </p:cBhvr>
                                      <p:tavLst>
                                        <p:tav tm="0">
                                          <p:val>
                                            <p:strVal val="#ppt_x"/>
                                          </p:val>
                                        </p:tav>
                                        <p:tav tm="100000">
                                          <p:val>
                                            <p:strVal val="#ppt_x"/>
                                          </p:val>
                                        </p:tav>
                                      </p:tavLst>
                                    </p:anim>
                                    <p:anim calcmode="lin" valueType="num">
                                      <p:cBhvr additive="base">
                                        <p:cTn id="44" dur="500" fill="hold"/>
                                        <p:tgtEl>
                                          <p:spTgt spid="2181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pu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8137"/>
                                        </p:tgtEl>
                                        <p:attrNameLst>
                                          <p:attrName>style.visibility</p:attrName>
                                        </p:attrNameLst>
                                      </p:cBhvr>
                                      <p:to>
                                        <p:strVal val="visible"/>
                                      </p:to>
                                    </p:set>
                                    <p:anim calcmode="lin" valueType="num">
                                      <p:cBhvr additive="base">
                                        <p:cTn id="49" dur="500" fill="hold"/>
                                        <p:tgtEl>
                                          <p:spTgt spid="218137"/>
                                        </p:tgtEl>
                                        <p:attrNameLst>
                                          <p:attrName>ppt_x</p:attrName>
                                        </p:attrNameLst>
                                      </p:cBhvr>
                                      <p:tavLst>
                                        <p:tav tm="0">
                                          <p:val>
                                            <p:strVal val="#ppt_x"/>
                                          </p:val>
                                        </p:tav>
                                        <p:tav tm="100000">
                                          <p:val>
                                            <p:strVal val="#ppt_x"/>
                                          </p:val>
                                        </p:tav>
                                      </p:tavLst>
                                    </p:anim>
                                    <p:anim calcmode="lin" valueType="num">
                                      <p:cBhvr additive="base">
                                        <p:cTn id="50" dur="500" fill="hold"/>
                                        <p:tgtEl>
                                          <p:spTgt spid="218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7" grpId="0" animBg="1"/>
      <p:bldP spid="218135" grpId="0" animBg="1"/>
      <p:bldP spid="218137" grpId="0" animBg="1"/>
      <p:bldP spid="218142" grpId="0" animBg="1"/>
      <p:bldP spid="218143" grpId="0" animBg="1"/>
      <p:bldP spid="2181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2">
            <a:extLst>
              <a:ext uri="{FF2B5EF4-FFF2-40B4-BE49-F238E27FC236}">
                <a16:creationId xmlns:a16="http://schemas.microsoft.com/office/drawing/2014/main" id="{A9BBE27A-4B53-4710-9490-19586E0C21D1}"/>
              </a:ext>
            </a:extLst>
          </p:cNvPr>
          <p:cNvSpPr>
            <a:spLocks noChangeArrowheads="1"/>
          </p:cNvSpPr>
          <p:nvPr/>
        </p:nvSpPr>
        <p:spPr bwMode="auto">
          <a:xfrm>
            <a:off x="4351338" y="3960812"/>
            <a:ext cx="1439862" cy="1296988"/>
          </a:xfrm>
          <a:prstGeom prst="octagon">
            <a:avLst>
              <a:gd name="adj" fmla="val 292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78" name="AutoShape 22">
            <a:extLst>
              <a:ext uri="{FF2B5EF4-FFF2-40B4-BE49-F238E27FC236}">
                <a16:creationId xmlns:a16="http://schemas.microsoft.com/office/drawing/2014/main" id="{8CB552BC-6B55-4DB7-B387-C598F5BC1229}"/>
              </a:ext>
            </a:extLst>
          </p:cNvPr>
          <p:cNvSpPr>
            <a:spLocks noChangeArrowheads="1"/>
          </p:cNvSpPr>
          <p:nvPr/>
        </p:nvSpPr>
        <p:spPr bwMode="auto">
          <a:xfrm>
            <a:off x="1676400" y="1446212"/>
            <a:ext cx="1439862" cy="1296988"/>
          </a:xfrm>
          <a:prstGeom prst="octagon">
            <a:avLst>
              <a:gd name="adj" fmla="val 292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hr-HR" altLang="sr-Latn-RS" sz="1800" dirty="0">
              <a:solidFill>
                <a:srgbClr val="000000"/>
              </a:solidFill>
            </a:endParaRPr>
          </a:p>
        </p:txBody>
      </p:sp>
      <p:sp>
        <p:nvSpPr>
          <p:cNvPr id="24579" name="AutoShape 2">
            <a:extLst>
              <a:ext uri="{FF2B5EF4-FFF2-40B4-BE49-F238E27FC236}">
                <a16:creationId xmlns:a16="http://schemas.microsoft.com/office/drawing/2014/main" id="{7BB9FB9B-2A2F-4C18-8A48-B7B78FF28C5F}"/>
              </a:ext>
            </a:extLst>
          </p:cNvPr>
          <p:cNvSpPr>
            <a:spLocks noChangeArrowheads="1"/>
          </p:cNvSpPr>
          <p:nvPr/>
        </p:nvSpPr>
        <p:spPr bwMode="auto">
          <a:xfrm>
            <a:off x="2751138" y="3960812"/>
            <a:ext cx="1439862" cy="1296988"/>
          </a:xfrm>
          <a:prstGeom prst="octagon">
            <a:avLst>
              <a:gd name="adj" fmla="val 292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0" name="AutoShape 3">
            <a:extLst>
              <a:ext uri="{FF2B5EF4-FFF2-40B4-BE49-F238E27FC236}">
                <a16:creationId xmlns:a16="http://schemas.microsoft.com/office/drawing/2014/main" id="{0FE8E1DC-138F-4686-8322-2D7DC0048393}"/>
              </a:ext>
            </a:extLst>
          </p:cNvPr>
          <p:cNvSpPr>
            <a:spLocks noChangeArrowheads="1"/>
          </p:cNvSpPr>
          <p:nvPr/>
        </p:nvSpPr>
        <p:spPr bwMode="auto">
          <a:xfrm>
            <a:off x="5875337" y="3962400"/>
            <a:ext cx="1439863" cy="1296987"/>
          </a:xfrm>
          <a:prstGeom prst="octagon">
            <a:avLst>
              <a:gd name="adj" fmla="val 292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1" name="AutoShape 4">
            <a:extLst>
              <a:ext uri="{FF2B5EF4-FFF2-40B4-BE49-F238E27FC236}">
                <a16:creationId xmlns:a16="http://schemas.microsoft.com/office/drawing/2014/main" id="{CD15D327-38B9-4B3C-B86E-D8533E0D43F4}"/>
              </a:ext>
            </a:extLst>
          </p:cNvPr>
          <p:cNvSpPr>
            <a:spLocks noChangeArrowheads="1"/>
          </p:cNvSpPr>
          <p:nvPr/>
        </p:nvSpPr>
        <p:spPr bwMode="auto">
          <a:xfrm>
            <a:off x="1676400" y="2894013"/>
            <a:ext cx="1439862" cy="1296987"/>
          </a:xfrm>
          <a:prstGeom prst="octagon">
            <a:avLst>
              <a:gd name="adj" fmla="val 29287"/>
            </a:avLst>
          </a:prstGeom>
          <a:solidFill>
            <a:srgbClr val="7FFA1A"/>
          </a:solidFill>
          <a:ln w="9525">
            <a:solidFill>
              <a:schemeClr val="tx1"/>
            </a:solidFill>
            <a:miter lim="800000"/>
            <a:headEnd/>
            <a:tailEnd/>
          </a:ln>
          <a:effectLst/>
        </p:spPr>
        <p:txBody>
          <a:bodyPr wrap="none" anchor="ctr"/>
          <a:lstStyle/>
          <a:p>
            <a:pPr algn="ctr" eaLnBrk="1" hangingPunct="1"/>
            <a:endParaRPr lang="hr-HR" altLang="sr-Latn-RS" sz="1800">
              <a:solidFill>
                <a:srgbClr val="000000"/>
              </a:solidFill>
            </a:endParaRPr>
          </a:p>
        </p:txBody>
      </p:sp>
      <p:sp>
        <p:nvSpPr>
          <p:cNvPr id="24582" name="AutoShape 5">
            <a:extLst>
              <a:ext uri="{FF2B5EF4-FFF2-40B4-BE49-F238E27FC236}">
                <a16:creationId xmlns:a16="http://schemas.microsoft.com/office/drawing/2014/main" id="{2CCBB185-F330-482C-8CD4-86B91387B075}"/>
              </a:ext>
            </a:extLst>
          </p:cNvPr>
          <p:cNvSpPr>
            <a:spLocks noChangeArrowheads="1"/>
          </p:cNvSpPr>
          <p:nvPr/>
        </p:nvSpPr>
        <p:spPr bwMode="auto">
          <a:xfrm>
            <a:off x="7551737" y="3960813"/>
            <a:ext cx="1439863" cy="1296987"/>
          </a:xfrm>
          <a:prstGeom prst="octagon">
            <a:avLst>
              <a:gd name="adj" fmla="val 31454"/>
            </a:avLst>
          </a:prstGeom>
          <a:solidFill>
            <a:srgbClr val="7FFA1A"/>
          </a:solidFill>
          <a:ln w="9525">
            <a:solidFill>
              <a:schemeClr val="tx1"/>
            </a:solidFill>
            <a:miter lim="800000"/>
            <a:headEnd/>
            <a:tailEnd/>
          </a:ln>
          <a:effec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3" name="Text Box 7">
            <a:extLst>
              <a:ext uri="{FF2B5EF4-FFF2-40B4-BE49-F238E27FC236}">
                <a16:creationId xmlns:a16="http://schemas.microsoft.com/office/drawing/2014/main" id="{7C80F0E6-B84D-4616-B731-76BC59C7CEE0}"/>
              </a:ext>
            </a:extLst>
          </p:cNvPr>
          <p:cNvSpPr txBox="1">
            <a:spLocks noChangeArrowheads="1"/>
          </p:cNvSpPr>
          <p:nvPr/>
        </p:nvSpPr>
        <p:spPr bwMode="auto">
          <a:xfrm>
            <a:off x="0" y="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sr-Latn-R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5" name="Rectangle 9">
            <a:extLst>
              <a:ext uri="{FF2B5EF4-FFF2-40B4-BE49-F238E27FC236}">
                <a16:creationId xmlns:a16="http://schemas.microsoft.com/office/drawing/2014/main" id="{9BF13E4F-3D37-4034-A02D-AA1166E294F8}"/>
              </a:ext>
            </a:extLst>
          </p:cNvPr>
          <p:cNvSpPr>
            <a:spLocks noChangeArrowheads="1"/>
          </p:cNvSpPr>
          <p:nvPr/>
        </p:nvSpPr>
        <p:spPr bwMode="auto">
          <a:xfrm>
            <a:off x="1600200" y="0"/>
            <a:ext cx="7543800" cy="3048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6" name="Text Box 10">
            <a:extLst>
              <a:ext uri="{FF2B5EF4-FFF2-40B4-BE49-F238E27FC236}">
                <a16:creationId xmlns:a16="http://schemas.microsoft.com/office/drawing/2014/main" id="{02D0EE3C-9C45-4602-A8EE-DF2DE57F7CD2}"/>
              </a:ext>
            </a:extLst>
          </p:cNvPr>
          <p:cNvSpPr txBox="1">
            <a:spLocks noChangeArrowheads="1"/>
          </p:cNvSpPr>
          <p:nvPr/>
        </p:nvSpPr>
        <p:spPr bwMode="auto">
          <a:xfrm>
            <a:off x="1600200" y="274638"/>
            <a:ext cx="75422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r-HR" altLang="sr-Latn-R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Primjer kretanja robe u zajedničkom tranzitu od Francuske do Crne Gore</a:t>
            </a:r>
            <a:endParaRPr kumimoji="0" lang="pt-PT" altLang="sr-Latn-R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7" name="Line 11">
            <a:extLst>
              <a:ext uri="{FF2B5EF4-FFF2-40B4-BE49-F238E27FC236}">
                <a16:creationId xmlns:a16="http://schemas.microsoft.com/office/drawing/2014/main" id="{5CEAA3EE-D3C8-4195-B960-D157FBE2F21E}"/>
              </a:ext>
            </a:extLst>
          </p:cNvPr>
          <p:cNvSpPr>
            <a:spLocks noChangeShapeType="1"/>
          </p:cNvSpPr>
          <p:nvPr/>
        </p:nvSpPr>
        <p:spPr bwMode="auto">
          <a:xfrm>
            <a:off x="1600200" y="1371600"/>
            <a:ext cx="7543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8" name="Text Box 12">
            <a:extLst>
              <a:ext uri="{FF2B5EF4-FFF2-40B4-BE49-F238E27FC236}">
                <a16:creationId xmlns:a16="http://schemas.microsoft.com/office/drawing/2014/main" id="{160B6B91-42FE-45DD-A72D-AAC42779A6F4}"/>
              </a:ext>
            </a:extLst>
          </p:cNvPr>
          <p:cNvSpPr txBox="1">
            <a:spLocks noChangeArrowheads="1"/>
          </p:cNvSpPr>
          <p:nvPr/>
        </p:nvSpPr>
        <p:spPr bwMode="auto">
          <a:xfrm>
            <a:off x="8686800" y="0"/>
            <a:ext cx="455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97EE2255-DFD5-41ED-A343-7EA8223347D4}" type="slidenum">
              <a:rPr kumimoji="0" lang="pt-PT" altLang="sr-Latn-RS" sz="16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pPr marL="0" marR="0" lvl="0" indent="0" algn="l" defTabSz="914400" rtl="0" eaLnBrk="0" fontAlgn="base" latinLnBrk="0" hangingPunct="0">
                <a:lnSpc>
                  <a:spcPct val="100000"/>
                </a:lnSpc>
                <a:spcBef>
                  <a:spcPct val="50000"/>
                </a:spcBef>
                <a:spcAft>
                  <a:spcPct val="0"/>
                </a:spcAft>
                <a:buClrTx/>
                <a:buSzTx/>
                <a:buFontTx/>
                <a:buNone/>
                <a:tabLst/>
                <a:defRPr/>
              </a:pPr>
              <a:t>13</a:t>
            </a:fld>
            <a:endParaRPr kumimoji="0" lang="pt-PT" altLang="sr-Latn-RS" sz="2400" b="0" i="1"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18127" name="AutoShape 15">
            <a:extLst>
              <a:ext uri="{FF2B5EF4-FFF2-40B4-BE49-F238E27FC236}">
                <a16:creationId xmlns:a16="http://schemas.microsoft.com/office/drawing/2014/main" id="{ED857F47-CE94-4C32-A048-3CA68EC06386}"/>
              </a:ext>
            </a:extLst>
          </p:cNvPr>
          <p:cNvSpPr>
            <a:spLocks noChangeArrowheads="1"/>
          </p:cNvSpPr>
          <p:nvPr/>
        </p:nvSpPr>
        <p:spPr bwMode="auto">
          <a:xfrm>
            <a:off x="2301875" y="1692275"/>
            <a:ext cx="288925" cy="288925"/>
          </a:xfrm>
          <a:prstGeom prst="octagon">
            <a:avLst>
              <a:gd name="adj" fmla="val 2928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0" name="Text Box 16">
            <a:extLst>
              <a:ext uri="{FF2B5EF4-FFF2-40B4-BE49-F238E27FC236}">
                <a16:creationId xmlns:a16="http://schemas.microsoft.com/office/drawing/2014/main" id="{56D707C8-1120-4017-8083-4A502B138E83}"/>
              </a:ext>
            </a:extLst>
          </p:cNvPr>
          <p:cNvSpPr txBox="1">
            <a:spLocks noChangeArrowheads="1"/>
          </p:cNvSpPr>
          <p:nvPr/>
        </p:nvSpPr>
        <p:spPr bwMode="auto">
          <a:xfrm>
            <a:off x="1828800" y="3429000"/>
            <a:ext cx="865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CH</a:t>
            </a:r>
          </a:p>
        </p:txBody>
      </p:sp>
      <p:sp>
        <p:nvSpPr>
          <p:cNvPr id="24591" name="Rectangle 17">
            <a:extLst>
              <a:ext uri="{FF2B5EF4-FFF2-40B4-BE49-F238E27FC236}">
                <a16:creationId xmlns:a16="http://schemas.microsoft.com/office/drawing/2014/main" id="{FAA4BD85-D79C-47D7-A50F-A5947AEDF19A}"/>
              </a:ext>
            </a:extLst>
          </p:cNvPr>
          <p:cNvSpPr>
            <a:spLocks noChangeArrowheads="1"/>
          </p:cNvSpPr>
          <p:nvPr/>
        </p:nvSpPr>
        <p:spPr bwMode="auto">
          <a:xfrm>
            <a:off x="3236913" y="5510213"/>
            <a:ext cx="3070071" cy="36933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hr-HR" altLang="sr-Latn-RS" sz="1800" b="1" dirty="0">
                <a:solidFill>
                  <a:srgbClr val="000000"/>
                </a:solidFill>
              </a:rPr>
              <a:t>polazni organ/</a:t>
            </a:r>
            <a:r>
              <a:rPr kumimoji="0" lang="hr-HR" altLang="sr-Latn-R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ispostava    </a:t>
            </a:r>
          </a:p>
        </p:txBody>
      </p:sp>
      <p:sp>
        <p:nvSpPr>
          <p:cNvPr id="24592" name="Rectangle 18">
            <a:extLst>
              <a:ext uri="{FF2B5EF4-FFF2-40B4-BE49-F238E27FC236}">
                <a16:creationId xmlns:a16="http://schemas.microsoft.com/office/drawing/2014/main" id="{C3D31E4E-A8BD-4D06-96EC-85B92DA2F08A}"/>
              </a:ext>
            </a:extLst>
          </p:cNvPr>
          <p:cNvSpPr>
            <a:spLocks noChangeArrowheads="1"/>
          </p:cNvSpPr>
          <p:nvPr/>
        </p:nvSpPr>
        <p:spPr bwMode="auto">
          <a:xfrm>
            <a:off x="1831285" y="1905000"/>
            <a:ext cx="4924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FR</a:t>
            </a:r>
          </a:p>
        </p:txBody>
      </p:sp>
      <p:sp>
        <p:nvSpPr>
          <p:cNvPr id="218132" name="Line 20">
            <a:extLst>
              <a:ext uri="{FF2B5EF4-FFF2-40B4-BE49-F238E27FC236}">
                <a16:creationId xmlns:a16="http://schemas.microsoft.com/office/drawing/2014/main" id="{78604578-86BE-4AA0-8AAC-1BBFD559C8B6}"/>
              </a:ext>
            </a:extLst>
          </p:cNvPr>
          <p:cNvSpPr>
            <a:spLocks noChangeShapeType="1"/>
          </p:cNvSpPr>
          <p:nvPr/>
        </p:nvSpPr>
        <p:spPr bwMode="auto">
          <a:xfrm>
            <a:off x="2433394" y="1967524"/>
            <a:ext cx="12572" cy="9264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33" name="Freeform 21">
            <a:extLst>
              <a:ext uri="{FF2B5EF4-FFF2-40B4-BE49-F238E27FC236}">
                <a16:creationId xmlns:a16="http://schemas.microsoft.com/office/drawing/2014/main" id="{C3FE194E-7C37-4FA2-9F29-3102D0E1094B}"/>
              </a:ext>
            </a:extLst>
          </p:cNvPr>
          <p:cNvSpPr>
            <a:spLocks/>
          </p:cNvSpPr>
          <p:nvPr/>
        </p:nvSpPr>
        <p:spPr bwMode="auto">
          <a:xfrm flipH="1" flipV="1">
            <a:off x="3116262" y="4341813"/>
            <a:ext cx="4443413" cy="306385"/>
          </a:xfrm>
          <a:custGeom>
            <a:avLst/>
            <a:gdLst>
              <a:gd name="T0" fmla="*/ 2147483647 w 1511"/>
              <a:gd name="T1" fmla="*/ 2147483647 h 955"/>
              <a:gd name="T2" fmla="*/ 2147483647 w 1511"/>
              <a:gd name="T3" fmla="*/ 2147483647 h 955"/>
              <a:gd name="T4" fmla="*/ 0 w 1511"/>
              <a:gd name="T5" fmla="*/ 0 h 955"/>
              <a:gd name="T6" fmla="*/ 0 60000 65536"/>
              <a:gd name="T7" fmla="*/ 0 60000 65536"/>
              <a:gd name="T8" fmla="*/ 0 60000 65536"/>
            </a:gdLst>
            <a:ahLst/>
            <a:cxnLst>
              <a:cxn ang="T6">
                <a:pos x="T0" y="T1"/>
              </a:cxn>
              <a:cxn ang="T7">
                <a:pos x="T2" y="T3"/>
              </a:cxn>
              <a:cxn ang="T8">
                <a:pos x="T4" y="T5"/>
              </a:cxn>
            </a:cxnLst>
            <a:rect l="0" t="0" r="r" b="b"/>
            <a:pathLst>
              <a:path w="1511" h="955">
                <a:moveTo>
                  <a:pt x="1511" y="771"/>
                </a:moveTo>
                <a:cubicBezTo>
                  <a:pt x="1303" y="780"/>
                  <a:pt x="513" y="955"/>
                  <a:pt x="261" y="827"/>
                </a:cubicBezTo>
                <a:cubicBezTo>
                  <a:pt x="9" y="699"/>
                  <a:pt x="54" y="172"/>
                  <a:pt x="0" y="0"/>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35" name="AutoShape 23">
            <a:extLst>
              <a:ext uri="{FF2B5EF4-FFF2-40B4-BE49-F238E27FC236}">
                <a16:creationId xmlns:a16="http://schemas.microsoft.com/office/drawing/2014/main" id="{9F303270-0AAC-426D-9801-FEBB21CCD4D3}"/>
              </a:ext>
            </a:extLst>
          </p:cNvPr>
          <p:cNvSpPr>
            <a:spLocks noChangeArrowheads="1"/>
          </p:cNvSpPr>
          <p:nvPr/>
        </p:nvSpPr>
        <p:spPr bwMode="auto">
          <a:xfrm>
            <a:off x="2895600" y="4114800"/>
            <a:ext cx="288925" cy="2889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36" name="AutoShape 24">
            <a:extLst>
              <a:ext uri="{FF2B5EF4-FFF2-40B4-BE49-F238E27FC236}">
                <a16:creationId xmlns:a16="http://schemas.microsoft.com/office/drawing/2014/main" id="{59B00B7E-F792-4692-8041-29A644B07CBD}"/>
              </a:ext>
            </a:extLst>
          </p:cNvPr>
          <p:cNvSpPr>
            <a:spLocks noChangeArrowheads="1"/>
          </p:cNvSpPr>
          <p:nvPr/>
        </p:nvSpPr>
        <p:spPr bwMode="auto">
          <a:xfrm>
            <a:off x="7559675" y="4511675"/>
            <a:ext cx="288925" cy="2889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37" name="AutoShape 25">
            <a:extLst>
              <a:ext uri="{FF2B5EF4-FFF2-40B4-BE49-F238E27FC236}">
                <a16:creationId xmlns:a16="http://schemas.microsoft.com/office/drawing/2014/main" id="{C1465206-C598-4137-B4AD-5BB41A7DDA2E}"/>
              </a:ext>
            </a:extLst>
          </p:cNvPr>
          <p:cNvSpPr>
            <a:spLocks noChangeArrowheads="1"/>
          </p:cNvSpPr>
          <p:nvPr/>
        </p:nvSpPr>
        <p:spPr bwMode="auto">
          <a:xfrm>
            <a:off x="8321675" y="4283075"/>
            <a:ext cx="288925" cy="288925"/>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38" name="Line 26">
            <a:extLst>
              <a:ext uri="{FF2B5EF4-FFF2-40B4-BE49-F238E27FC236}">
                <a16:creationId xmlns:a16="http://schemas.microsoft.com/office/drawing/2014/main" id="{99592CAA-EB81-413C-97CE-AC7589A74D05}"/>
              </a:ext>
            </a:extLst>
          </p:cNvPr>
          <p:cNvSpPr>
            <a:spLocks noChangeShapeType="1"/>
          </p:cNvSpPr>
          <p:nvPr/>
        </p:nvSpPr>
        <p:spPr bwMode="auto">
          <a:xfrm flipV="1">
            <a:off x="7848601" y="4505862"/>
            <a:ext cx="465628" cy="142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9" name="Text Box 27">
            <a:extLst>
              <a:ext uri="{FF2B5EF4-FFF2-40B4-BE49-F238E27FC236}">
                <a16:creationId xmlns:a16="http://schemas.microsoft.com/office/drawing/2014/main" id="{DE975FA6-62EE-47ED-9B01-098BD9DEF685}"/>
              </a:ext>
            </a:extLst>
          </p:cNvPr>
          <p:cNvSpPr txBox="1">
            <a:spLocks noChangeArrowheads="1"/>
          </p:cNvSpPr>
          <p:nvPr/>
        </p:nvSpPr>
        <p:spPr bwMode="auto">
          <a:xfrm>
            <a:off x="4621213" y="4814887"/>
            <a:ext cx="865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SI</a:t>
            </a:r>
          </a:p>
        </p:txBody>
      </p:sp>
      <p:sp>
        <p:nvSpPr>
          <p:cNvPr id="24600" name="Text Box 28">
            <a:extLst>
              <a:ext uri="{FF2B5EF4-FFF2-40B4-BE49-F238E27FC236}">
                <a16:creationId xmlns:a16="http://schemas.microsoft.com/office/drawing/2014/main" id="{5BBC271A-F25A-4554-88B9-8B825C2C75A5}"/>
              </a:ext>
            </a:extLst>
          </p:cNvPr>
          <p:cNvSpPr txBox="1">
            <a:spLocks noChangeArrowheads="1"/>
          </p:cNvSpPr>
          <p:nvPr/>
        </p:nvSpPr>
        <p:spPr bwMode="auto">
          <a:xfrm>
            <a:off x="5867400" y="4724400"/>
            <a:ext cx="865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HR</a:t>
            </a:r>
          </a:p>
        </p:txBody>
      </p:sp>
      <p:sp>
        <p:nvSpPr>
          <p:cNvPr id="24601" name="Text Box 29">
            <a:extLst>
              <a:ext uri="{FF2B5EF4-FFF2-40B4-BE49-F238E27FC236}">
                <a16:creationId xmlns:a16="http://schemas.microsoft.com/office/drawing/2014/main" id="{355A8A8F-DB4A-4146-8971-C8D1A18868A1}"/>
              </a:ext>
            </a:extLst>
          </p:cNvPr>
          <p:cNvSpPr txBox="1">
            <a:spLocks noChangeArrowheads="1"/>
          </p:cNvSpPr>
          <p:nvPr/>
        </p:nvSpPr>
        <p:spPr bwMode="auto">
          <a:xfrm>
            <a:off x="7667625" y="4724400"/>
            <a:ext cx="8651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CG</a:t>
            </a:r>
          </a:p>
        </p:txBody>
      </p:sp>
      <p:sp>
        <p:nvSpPr>
          <p:cNvPr id="218142" name="AutoShape 30">
            <a:extLst>
              <a:ext uri="{FF2B5EF4-FFF2-40B4-BE49-F238E27FC236}">
                <a16:creationId xmlns:a16="http://schemas.microsoft.com/office/drawing/2014/main" id="{BFFA423C-E700-4C4B-B0B5-1E5CFAA46176}"/>
              </a:ext>
            </a:extLst>
          </p:cNvPr>
          <p:cNvSpPr>
            <a:spLocks noChangeArrowheads="1"/>
          </p:cNvSpPr>
          <p:nvPr/>
        </p:nvSpPr>
        <p:spPr bwMode="auto">
          <a:xfrm>
            <a:off x="2339975" y="5516563"/>
            <a:ext cx="288925" cy="288925"/>
          </a:xfrm>
          <a:prstGeom prst="octagon">
            <a:avLst>
              <a:gd name="adj" fmla="val 2928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43" name="AutoShape 31">
            <a:extLst>
              <a:ext uri="{FF2B5EF4-FFF2-40B4-BE49-F238E27FC236}">
                <a16:creationId xmlns:a16="http://schemas.microsoft.com/office/drawing/2014/main" id="{B2DFF427-2B9A-40D9-96A5-02CF34851121}"/>
              </a:ext>
            </a:extLst>
          </p:cNvPr>
          <p:cNvSpPr>
            <a:spLocks noChangeArrowheads="1"/>
          </p:cNvSpPr>
          <p:nvPr/>
        </p:nvSpPr>
        <p:spPr bwMode="auto">
          <a:xfrm>
            <a:off x="2339975" y="5948363"/>
            <a:ext cx="288925" cy="2889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44" name="AutoShape 32">
            <a:extLst>
              <a:ext uri="{FF2B5EF4-FFF2-40B4-BE49-F238E27FC236}">
                <a16:creationId xmlns:a16="http://schemas.microsoft.com/office/drawing/2014/main" id="{F522C3D8-F8E1-46DC-A70E-142D097A9E44}"/>
              </a:ext>
            </a:extLst>
          </p:cNvPr>
          <p:cNvSpPr>
            <a:spLocks noChangeArrowheads="1"/>
          </p:cNvSpPr>
          <p:nvPr/>
        </p:nvSpPr>
        <p:spPr bwMode="auto">
          <a:xfrm>
            <a:off x="2338388" y="6380163"/>
            <a:ext cx="288925" cy="288925"/>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05" name="Rectangle 33">
            <a:extLst>
              <a:ext uri="{FF2B5EF4-FFF2-40B4-BE49-F238E27FC236}">
                <a16:creationId xmlns:a16="http://schemas.microsoft.com/office/drawing/2014/main" id="{38DA3581-462E-41D7-8459-E9DBC87AFD12}"/>
              </a:ext>
            </a:extLst>
          </p:cNvPr>
          <p:cNvSpPr>
            <a:spLocks noChangeArrowheads="1"/>
          </p:cNvSpPr>
          <p:nvPr/>
        </p:nvSpPr>
        <p:spPr bwMode="auto">
          <a:xfrm>
            <a:off x="3203575" y="5942013"/>
            <a:ext cx="3108543" cy="36933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hr-HR" altLang="sr-Latn-RS" sz="1800" b="1" dirty="0">
                <a:solidFill>
                  <a:srgbClr val="000000"/>
                </a:solidFill>
              </a:rPr>
              <a:t>tranzitni</a:t>
            </a:r>
            <a:r>
              <a:rPr kumimoji="0" lang="hr-HR" altLang="sr-Latn-R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organ/ispostava   </a:t>
            </a:r>
          </a:p>
        </p:txBody>
      </p:sp>
      <p:sp>
        <p:nvSpPr>
          <p:cNvPr id="24606" name="Rectangle 34">
            <a:extLst>
              <a:ext uri="{FF2B5EF4-FFF2-40B4-BE49-F238E27FC236}">
                <a16:creationId xmlns:a16="http://schemas.microsoft.com/office/drawing/2014/main" id="{26BAC468-0B06-4068-A545-4EF536DD2805}"/>
              </a:ext>
            </a:extLst>
          </p:cNvPr>
          <p:cNvSpPr>
            <a:spLocks noChangeArrowheads="1"/>
          </p:cNvSpPr>
          <p:nvPr/>
        </p:nvSpPr>
        <p:spPr bwMode="auto">
          <a:xfrm>
            <a:off x="3236913" y="6375400"/>
            <a:ext cx="3121367" cy="36933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hr-HR" altLang="sr-Latn-RS" sz="1800" b="1" dirty="0">
                <a:solidFill>
                  <a:srgbClr val="000000"/>
                </a:solidFill>
              </a:rPr>
              <a:t>o</a:t>
            </a:r>
            <a:r>
              <a:rPr kumimoji="0" lang="hr-HR" altLang="sr-Latn-RS"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dredišni</a:t>
            </a:r>
            <a:r>
              <a:rPr kumimoji="0" lang="hr-HR" altLang="sr-Latn-R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organ/ispostava</a:t>
            </a:r>
          </a:p>
        </p:txBody>
      </p:sp>
      <p:sp>
        <p:nvSpPr>
          <p:cNvPr id="218147" name="AutoShape 35">
            <a:extLst>
              <a:ext uri="{FF2B5EF4-FFF2-40B4-BE49-F238E27FC236}">
                <a16:creationId xmlns:a16="http://schemas.microsoft.com/office/drawing/2014/main" id="{32D53A24-FE9F-4219-BF74-61DE3B0CC7A4}"/>
              </a:ext>
            </a:extLst>
          </p:cNvPr>
          <p:cNvSpPr>
            <a:spLocks noChangeArrowheads="1"/>
          </p:cNvSpPr>
          <p:nvPr/>
        </p:nvSpPr>
        <p:spPr bwMode="auto">
          <a:xfrm>
            <a:off x="2286000" y="2911475"/>
            <a:ext cx="288925" cy="2889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Text Box 16">
            <a:extLst>
              <a:ext uri="{FF2B5EF4-FFF2-40B4-BE49-F238E27FC236}">
                <a16:creationId xmlns:a16="http://schemas.microsoft.com/office/drawing/2014/main" id="{B3DF6AC4-9AA1-404F-AAB6-048D8B428EC3}"/>
              </a:ext>
            </a:extLst>
          </p:cNvPr>
          <p:cNvSpPr txBox="1">
            <a:spLocks noChangeArrowheads="1"/>
          </p:cNvSpPr>
          <p:nvPr/>
        </p:nvSpPr>
        <p:spPr bwMode="auto">
          <a:xfrm>
            <a:off x="2868612" y="4811712"/>
            <a:ext cx="865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ITA</a:t>
            </a:r>
          </a:p>
        </p:txBody>
      </p:sp>
      <p:sp>
        <p:nvSpPr>
          <p:cNvPr id="35" name="Line 26">
            <a:extLst>
              <a:ext uri="{FF2B5EF4-FFF2-40B4-BE49-F238E27FC236}">
                <a16:creationId xmlns:a16="http://schemas.microsoft.com/office/drawing/2014/main" id="{02B54D9F-B064-4FC8-8A82-12998F20B3D1}"/>
              </a:ext>
            </a:extLst>
          </p:cNvPr>
          <p:cNvSpPr>
            <a:spLocks noChangeShapeType="1"/>
          </p:cNvSpPr>
          <p:nvPr/>
        </p:nvSpPr>
        <p:spPr bwMode="auto">
          <a:xfrm>
            <a:off x="2514601" y="3198812"/>
            <a:ext cx="415924" cy="9715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1657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8142"/>
                                        </p:tgtEl>
                                        <p:attrNameLst>
                                          <p:attrName>style.visibility</p:attrName>
                                        </p:attrNameLst>
                                      </p:cBhvr>
                                      <p:to>
                                        <p:strVal val="visible"/>
                                      </p:to>
                                    </p:set>
                                    <p:anim calcmode="lin" valueType="num">
                                      <p:cBhvr additive="base">
                                        <p:cTn id="7" dur="500" fill="hold"/>
                                        <p:tgtEl>
                                          <p:spTgt spid="218142"/>
                                        </p:tgtEl>
                                        <p:attrNameLst>
                                          <p:attrName>ppt_x</p:attrName>
                                        </p:attrNameLst>
                                      </p:cBhvr>
                                      <p:tavLst>
                                        <p:tav tm="0">
                                          <p:val>
                                            <p:strVal val="#ppt_x"/>
                                          </p:val>
                                        </p:tav>
                                        <p:tav tm="100000">
                                          <p:val>
                                            <p:strVal val="#ppt_x"/>
                                          </p:val>
                                        </p:tav>
                                      </p:tavLst>
                                    </p:anim>
                                    <p:anim calcmode="lin" valueType="num">
                                      <p:cBhvr additive="base">
                                        <p:cTn id="8" dur="500" fill="hold"/>
                                        <p:tgtEl>
                                          <p:spTgt spid="2181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8143"/>
                                        </p:tgtEl>
                                        <p:attrNameLst>
                                          <p:attrName>style.visibility</p:attrName>
                                        </p:attrNameLst>
                                      </p:cBhvr>
                                      <p:to>
                                        <p:strVal val="visible"/>
                                      </p:to>
                                    </p:set>
                                    <p:anim calcmode="lin" valueType="num">
                                      <p:cBhvr additive="base">
                                        <p:cTn id="13" dur="500" fill="hold"/>
                                        <p:tgtEl>
                                          <p:spTgt spid="218143"/>
                                        </p:tgtEl>
                                        <p:attrNameLst>
                                          <p:attrName>ppt_x</p:attrName>
                                        </p:attrNameLst>
                                      </p:cBhvr>
                                      <p:tavLst>
                                        <p:tav tm="0">
                                          <p:val>
                                            <p:strVal val="#ppt_x"/>
                                          </p:val>
                                        </p:tav>
                                        <p:tav tm="100000">
                                          <p:val>
                                            <p:strVal val="#ppt_x"/>
                                          </p:val>
                                        </p:tav>
                                      </p:tavLst>
                                    </p:anim>
                                    <p:anim calcmode="lin" valueType="num">
                                      <p:cBhvr additive="base">
                                        <p:cTn id="14" dur="500" fill="hold"/>
                                        <p:tgtEl>
                                          <p:spTgt spid="2181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8144"/>
                                        </p:tgtEl>
                                        <p:attrNameLst>
                                          <p:attrName>style.visibility</p:attrName>
                                        </p:attrNameLst>
                                      </p:cBhvr>
                                      <p:to>
                                        <p:strVal val="visible"/>
                                      </p:to>
                                    </p:set>
                                    <p:anim calcmode="lin" valueType="num">
                                      <p:cBhvr additive="base">
                                        <p:cTn id="19" dur="500" fill="hold"/>
                                        <p:tgtEl>
                                          <p:spTgt spid="218144"/>
                                        </p:tgtEl>
                                        <p:attrNameLst>
                                          <p:attrName>ppt_x</p:attrName>
                                        </p:attrNameLst>
                                      </p:cBhvr>
                                      <p:tavLst>
                                        <p:tav tm="0">
                                          <p:val>
                                            <p:strVal val="#ppt_x"/>
                                          </p:val>
                                        </p:tav>
                                        <p:tav tm="100000">
                                          <p:val>
                                            <p:strVal val="#ppt_x"/>
                                          </p:val>
                                        </p:tav>
                                      </p:tavLst>
                                    </p:anim>
                                    <p:anim calcmode="lin" valueType="num">
                                      <p:cBhvr additive="base">
                                        <p:cTn id="20" dur="500" fill="hold"/>
                                        <p:tgtEl>
                                          <p:spTgt spid="21814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8127"/>
                                        </p:tgtEl>
                                        <p:attrNameLst>
                                          <p:attrName>style.visibility</p:attrName>
                                        </p:attrNameLst>
                                      </p:cBhvr>
                                      <p:to>
                                        <p:strVal val="visible"/>
                                      </p:to>
                                    </p:set>
                                    <p:anim calcmode="lin" valueType="num">
                                      <p:cBhvr additive="base">
                                        <p:cTn id="25" dur="500" fill="hold"/>
                                        <p:tgtEl>
                                          <p:spTgt spid="218127"/>
                                        </p:tgtEl>
                                        <p:attrNameLst>
                                          <p:attrName>ppt_x</p:attrName>
                                        </p:attrNameLst>
                                      </p:cBhvr>
                                      <p:tavLst>
                                        <p:tav tm="0">
                                          <p:val>
                                            <p:strVal val="#ppt_x"/>
                                          </p:val>
                                        </p:tav>
                                        <p:tav tm="100000">
                                          <p:val>
                                            <p:strVal val="#ppt_x"/>
                                          </p:val>
                                        </p:tav>
                                      </p:tavLst>
                                    </p:anim>
                                    <p:anim calcmode="lin" valueType="num">
                                      <p:cBhvr additive="base">
                                        <p:cTn id="26" dur="500" fill="hold"/>
                                        <p:tgtEl>
                                          <p:spTgt spid="21812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8132"/>
                                        </p:tgtEl>
                                        <p:attrNameLst>
                                          <p:attrName>style.visibility</p:attrName>
                                        </p:attrNameLst>
                                      </p:cBhvr>
                                      <p:to>
                                        <p:strVal val="visible"/>
                                      </p:to>
                                    </p:set>
                                    <p:anim calcmode="lin" valueType="num">
                                      <p:cBhvr additive="base">
                                        <p:cTn id="31" dur="500" fill="hold"/>
                                        <p:tgtEl>
                                          <p:spTgt spid="218132"/>
                                        </p:tgtEl>
                                        <p:attrNameLst>
                                          <p:attrName>ppt_x</p:attrName>
                                        </p:attrNameLst>
                                      </p:cBhvr>
                                      <p:tavLst>
                                        <p:tav tm="0">
                                          <p:val>
                                            <p:strVal val="#ppt_x"/>
                                          </p:val>
                                        </p:tav>
                                        <p:tav tm="100000">
                                          <p:val>
                                            <p:strVal val="#ppt_x"/>
                                          </p:val>
                                        </p:tav>
                                      </p:tavLst>
                                    </p:anim>
                                    <p:anim calcmode="lin" valueType="num">
                                      <p:cBhvr additive="base">
                                        <p:cTn id="32" dur="500" fill="hold"/>
                                        <p:tgtEl>
                                          <p:spTgt spid="2181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pu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8147"/>
                                        </p:tgtEl>
                                        <p:attrNameLst>
                                          <p:attrName>style.visibility</p:attrName>
                                        </p:attrNameLst>
                                      </p:cBhvr>
                                      <p:to>
                                        <p:strVal val="visible"/>
                                      </p:to>
                                    </p:set>
                                    <p:anim calcmode="lin" valueType="num">
                                      <p:cBhvr additive="base">
                                        <p:cTn id="37" dur="500" fill="hold"/>
                                        <p:tgtEl>
                                          <p:spTgt spid="218147"/>
                                        </p:tgtEl>
                                        <p:attrNameLst>
                                          <p:attrName>ppt_x</p:attrName>
                                        </p:attrNameLst>
                                      </p:cBhvr>
                                      <p:tavLst>
                                        <p:tav tm="0">
                                          <p:val>
                                            <p:strVal val="#ppt_x"/>
                                          </p:val>
                                        </p:tav>
                                        <p:tav tm="100000">
                                          <p:val>
                                            <p:strVal val="#ppt_x"/>
                                          </p:val>
                                        </p:tav>
                                      </p:tavLst>
                                    </p:anim>
                                    <p:anim calcmode="lin" valueType="num">
                                      <p:cBhvr additive="base">
                                        <p:cTn id="38" dur="500" fill="hold"/>
                                        <p:tgtEl>
                                          <p:spTgt spid="2181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pu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8135"/>
                                        </p:tgtEl>
                                        <p:attrNameLst>
                                          <p:attrName>style.visibility</p:attrName>
                                        </p:attrNameLst>
                                      </p:cBhvr>
                                      <p:to>
                                        <p:strVal val="visible"/>
                                      </p:to>
                                    </p:set>
                                    <p:anim calcmode="lin" valueType="num">
                                      <p:cBhvr additive="base">
                                        <p:cTn id="49" dur="500" fill="hold"/>
                                        <p:tgtEl>
                                          <p:spTgt spid="218135"/>
                                        </p:tgtEl>
                                        <p:attrNameLst>
                                          <p:attrName>ppt_x</p:attrName>
                                        </p:attrNameLst>
                                      </p:cBhvr>
                                      <p:tavLst>
                                        <p:tav tm="0">
                                          <p:val>
                                            <p:strVal val="#ppt_x"/>
                                          </p:val>
                                        </p:tav>
                                        <p:tav tm="100000">
                                          <p:val>
                                            <p:strVal val="#ppt_x"/>
                                          </p:val>
                                        </p:tav>
                                      </p:tavLst>
                                    </p:anim>
                                    <p:anim calcmode="lin" valueType="num">
                                      <p:cBhvr additive="base">
                                        <p:cTn id="50" dur="500" fill="hold"/>
                                        <p:tgtEl>
                                          <p:spTgt spid="2181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8133"/>
                                        </p:tgtEl>
                                        <p:attrNameLst>
                                          <p:attrName>style.visibility</p:attrName>
                                        </p:attrNameLst>
                                      </p:cBhvr>
                                      <p:to>
                                        <p:strVal val="visible"/>
                                      </p:to>
                                    </p:set>
                                    <p:anim calcmode="lin" valueType="num">
                                      <p:cBhvr additive="base">
                                        <p:cTn id="55" dur="500" fill="hold"/>
                                        <p:tgtEl>
                                          <p:spTgt spid="218133"/>
                                        </p:tgtEl>
                                        <p:attrNameLst>
                                          <p:attrName>ppt_x</p:attrName>
                                        </p:attrNameLst>
                                      </p:cBhvr>
                                      <p:tavLst>
                                        <p:tav tm="0">
                                          <p:val>
                                            <p:strVal val="#ppt_x"/>
                                          </p:val>
                                        </p:tav>
                                        <p:tav tm="100000">
                                          <p:val>
                                            <p:strVal val="#ppt_x"/>
                                          </p:val>
                                        </p:tav>
                                      </p:tavLst>
                                    </p:anim>
                                    <p:anim calcmode="lin" valueType="num">
                                      <p:cBhvr additive="base">
                                        <p:cTn id="56" dur="500" fill="hold"/>
                                        <p:tgtEl>
                                          <p:spTgt spid="2181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pu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8136"/>
                                        </p:tgtEl>
                                        <p:attrNameLst>
                                          <p:attrName>style.visibility</p:attrName>
                                        </p:attrNameLst>
                                      </p:cBhvr>
                                      <p:to>
                                        <p:strVal val="visible"/>
                                      </p:to>
                                    </p:set>
                                    <p:anim calcmode="lin" valueType="num">
                                      <p:cBhvr additive="base">
                                        <p:cTn id="61" dur="500" fill="hold"/>
                                        <p:tgtEl>
                                          <p:spTgt spid="218136"/>
                                        </p:tgtEl>
                                        <p:attrNameLst>
                                          <p:attrName>ppt_x</p:attrName>
                                        </p:attrNameLst>
                                      </p:cBhvr>
                                      <p:tavLst>
                                        <p:tav tm="0">
                                          <p:val>
                                            <p:strVal val="#ppt_x"/>
                                          </p:val>
                                        </p:tav>
                                        <p:tav tm="100000">
                                          <p:val>
                                            <p:strVal val="#ppt_x"/>
                                          </p:val>
                                        </p:tav>
                                      </p:tavLst>
                                    </p:anim>
                                    <p:anim calcmode="lin" valueType="num">
                                      <p:cBhvr additive="base">
                                        <p:cTn id="62" dur="500" fill="hold"/>
                                        <p:tgtEl>
                                          <p:spTgt spid="2181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18138"/>
                                        </p:tgtEl>
                                        <p:attrNameLst>
                                          <p:attrName>style.visibility</p:attrName>
                                        </p:attrNameLst>
                                      </p:cBhvr>
                                      <p:to>
                                        <p:strVal val="visible"/>
                                      </p:to>
                                    </p:set>
                                    <p:anim calcmode="lin" valueType="num">
                                      <p:cBhvr additive="base">
                                        <p:cTn id="67" dur="500" fill="hold"/>
                                        <p:tgtEl>
                                          <p:spTgt spid="218138"/>
                                        </p:tgtEl>
                                        <p:attrNameLst>
                                          <p:attrName>ppt_x</p:attrName>
                                        </p:attrNameLst>
                                      </p:cBhvr>
                                      <p:tavLst>
                                        <p:tav tm="0">
                                          <p:val>
                                            <p:strVal val="#ppt_x"/>
                                          </p:val>
                                        </p:tav>
                                        <p:tav tm="100000">
                                          <p:val>
                                            <p:strVal val="#ppt_x"/>
                                          </p:val>
                                        </p:tav>
                                      </p:tavLst>
                                    </p:anim>
                                    <p:anim calcmode="lin" valueType="num">
                                      <p:cBhvr additive="base">
                                        <p:cTn id="68" dur="500" fill="hold"/>
                                        <p:tgtEl>
                                          <p:spTgt spid="2181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pu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8137"/>
                                        </p:tgtEl>
                                        <p:attrNameLst>
                                          <p:attrName>style.visibility</p:attrName>
                                        </p:attrNameLst>
                                      </p:cBhvr>
                                      <p:to>
                                        <p:strVal val="visible"/>
                                      </p:to>
                                    </p:set>
                                    <p:anim calcmode="lin" valueType="num">
                                      <p:cBhvr additive="base">
                                        <p:cTn id="73" dur="500" fill="hold"/>
                                        <p:tgtEl>
                                          <p:spTgt spid="218137"/>
                                        </p:tgtEl>
                                        <p:attrNameLst>
                                          <p:attrName>ppt_x</p:attrName>
                                        </p:attrNameLst>
                                      </p:cBhvr>
                                      <p:tavLst>
                                        <p:tav tm="0">
                                          <p:val>
                                            <p:strVal val="#ppt_x"/>
                                          </p:val>
                                        </p:tav>
                                        <p:tav tm="100000">
                                          <p:val>
                                            <p:strVal val="#ppt_x"/>
                                          </p:val>
                                        </p:tav>
                                      </p:tavLst>
                                    </p:anim>
                                    <p:anim calcmode="lin" valueType="num">
                                      <p:cBhvr additive="base">
                                        <p:cTn id="74" dur="500" fill="hold"/>
                                        <p:tgtEl>
                                          <p:spTgt spid="218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7" grpId="0" animBg="1"/>
      <p:bldP spid="218135" grpId="0" animBg="1"/>
      <p:bldP spid="218136" grpId="0" animBg="1"/>
      <p:bldP spid="218137" grpId="0" animBg="1"/>
      <p:bldP spid="218142" grpId="0" animBg="1"/>
      <p:bldP spid="218143" grpId="0" animBg="1"/>
      <p:bldP spid="218144" grpId="0" animBg="1"/>
      <p:bldP spid="2181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pl-PL" sz="3200" dirty="0">
                <a:solidFill>
                  <a:srgbClr val="002060"/>
                </a:solidFill>
                <a:latin typeface="Impact" panose="020B0806030902050204" pitchFamily="34" charset="0"/>
                <a:cs typeface="Arial" panose="020B0604020202020204" pitchFamily="34" charset="0"/>
              </a:rPr>
              <a:t>Konvencija o zajedničkom tranzitnom postupku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569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Ključni </a:t>
            </a:r>
            <a:r>
              <a:rPr lang="hr-HR" altLang="sr-Latn-RS" sz="2400" b="1" dirty="0" err="1">
                <a:solidFill>
                  <a:srgbClr val="FF3300"/>
                </a:solidFill>
                <a:ea typeface="Verdana" panose="020B0604030504040204" pitchFamily="34" charset="0"/>
                <a:cs typeface="Arial" panose="020B0604020202020204" pitchFamily="34" charset="0"/>
              </a:rPr>
              <a:t>uslovi</a:t>
            </a:r>
            <a:r>
              <a:rPr lang="hr-HR" altLang="sr-Latn-RS" sz="2400" b="1" dirty="0">
                <a:solidFill>
                  <a:srgbClr val="FF3300"/>
                </a:solidFill>
                <a:ea typeface="Verdana" panose="020B0604030504040204" pitchFamily="34" charset="0"/>
                <a:cs typeface="Arial" panose="020B0604020202020204" pitchFamily="34" charset="0"/>
              </a:rPr>
              <a:t>/uvjeti za pristupanje u Konvenciju:</a:t>
            </a:r>
          </a:p>
          <a:p>
            <a:pPr marL="981075" lvl="2" indent="-438150" eaLnBrk="1" hangingPunct="1">
              <a:buClr>
                <a:srgbClr val="0066CC"/>
              </a:buClr>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1 godina dana primjene NCTS-a na nacionalnoj razini tj. u nacionalnom provozu</a:t>
            </a:r>
          </a:p>
          <a:p>
            <a:pPr marL="981075" lvl="2" indent="-438150" eaLnBrk="1" hangingPunct="1">
              <a:buClr>
                <a:srgbClr val="0066CC"/>
              </a:buClr>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S tim ciljem potrebno je domaće zakonodavstvo uskladiti s odredbama Konvencije i to: </a:t>
            </a:r>
          </a:p>
          <a:p>
            <a:pPr marL="1438275" lvl="3"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Carinski zakon CG</a:t>
            </a:r>
          </a:p>
          <a:p>
            <a:pPr marL="1438275" lvl="3"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Uredbu za sprovođenje Carinskog zakona</a:t>
            </a:r>
          </a:p>
          <a:p>
            <a:pPr marL="981075" lvl="2" indent="-438150" eaLnBrk="1" hangingPunct="1">
              <a:buFont typeface="Wingdings" panose="05000000000000000000" pitchFamily="2" charset="2"/>
              <a:buChar char="§"/>
              <a:defRPr/>
            </a:pPr>
            <a:endParaRPr lang="hr-HR" altLang="sr-Latn-RS" sz="2400" dirty="0">
              <a:solidFill>
                <a:prstClr val="black"/>
              </a:solidFill>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solidFill>
                  <a:prstClr val="black"/>
                </a:solidFill>
                <a:ea typeface="Verdana" panose="020B0604030504040204" pitchFamily="34" charset="0"/>
                <a:cs typeface="Arial" panose="020B0604020202020204" pitchFamily="34" charset="0"/>
              </a:rPr>
              <a:t>Između ostalog, </a:t>
            </a:r>
            <a:r>
              <a:rPr lang="hr-HR" altLang="sr-Latn-RS" sz="2400" dirty="0">
                <a:solidFill>
                  <a:prstClr val="black"/>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potrebno je instrumente za  </a:t>
            </a:r>
            <a:r>
              <a:rPr lang="hr-HR" altLang="sr-Latn-RS" sz="2400" dirty="0" err="1">
                <a:solidFill>
                  <a:prstClr val="black"/>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obezbjeđenje</a:t>
            </a:r>
            <a:r>
              <a:rPr lang="hr-HR" altLang="sr-Latn-RS" sz="2400" dirty="0">
                <a:solidFill>
                  <a:prstClr val="black"/>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 duga uskladiti s instrumentima za </a:t>
            </a:r>
            <a:r>
              <a:rPr lang="hr-HR" altLang="sr-Latn-RS" sz="2400" dirty="0" err="1">
                <a:solidFill>
                  <a:prstClr val="black"/>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obezbjeđenje</a:t>
            </a:r>
            <a:r>
              <a:rPr lang="hr-HR" altLang="sr-Latn-RS" sz="2400" dirty="0">
                <a:solidFill>
                  <a:prstClr val="black"/>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 duga propisanim u Konvenciji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altLang="sr-Latn-R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sk-SK"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4400634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pl-PL" sz="3200" dirty="0">
                <a:solidFill>
                  <a:srgbClr val="002060"/>
                </a:solidFill>
                <a:latin typeface="Impact" panose="020B0806030902050204" pitchFamily="34" charset="0"/>
                <a:cs typeface="Arial" panose="020B0604020202020204" pitchFamily="34" charset="0"/>
              </a:rPr>
              <a:t>Konvencija o zajedničkom tranzitnom postupku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27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marL="0" indent="0" algn="ctr" eaLnBrk="1" hangingPunct="1">
              <a:defRPr/>
            </a:pPr>
            <a:r>
              <a:rPr lang="hr-HR" altLang="sr-Latn-RS" sz="2800" b="1" dirty="0" err="1">
                <a:solidFill>
                  <a:srgbClr val="FF0000"/>
                </a:solidFill>
                <a:cs typeface="Arial" panose="020B0604020202020204" pitchFamily="34" charset="0"/>
              </a:rPr>
              <a:t>Obezbjeđenje</a:t>
            </a:r>
            <a:r>
              <a:rPr lang="hr-HR" altLang="sr-Latn-RS" sz="2800" b="1" dirty="0">
                <a:solidFill>
                  <a:srgbClr val="FF0000"/>
                </a:solidFill>
                <a:cs typeface="Arial" panose="020B0604020202020204" pitchFamily="34" charset="0"/>
              </a:rPr>
              <a:t> carinskog duga u zajedničkom tranzitnom postupku/nacionalnom tranzitu  </a:t>
            </a:r>
            <a:endParaRPr lang="pt-PT" altLang="sr-Latn-RS" sz="2800" b="1" dirty="0">
              <a:solidFill>
                <a:srgbClr val="FF0000"/>
              </a:solidFill>
              <a:cs typeface="Arial" panose="020B0604020202020204" pitchFamily="34" charset="0"/>
            </a:endParaRPr>
          </a:p>
          <a:p>
            <a:pPr marL="0" indent="0" eaLnBrk="1" hangingPunct="1">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42347609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carinskog duga  u zajedničkom tranzitu</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Svrha </a:t>
            </a:r>
            <a:r>
              <a:rPr lang="hr-HR" altLang="sr-Latn-RS" sz="2400" b="1" dirty="0" err="1">
                <a:solidFill>
                  <a:srgbClr val="FF3300"/>
                </a:solidFill>
                <a:ea typeface="Verdana" panose="020B0604030504040204" pitchFamily="34" charset="0"/>
                <a:cs typeface="Arial" panose="020B0604020202020204" pitchFamily="34" charset="0"/>
              </a:rPr>
              <a:t>obezbjeđenja</a:t>
            </a:r>
            <a:r>
              <a:rPr lang="hr-HR" altLang="sr-Latn-RS" sz="2400" b="1" dirty="0">
                <a:solidFill>
                  <a:srgbClr val="FF3300"/>
                </a:solidFill>
                <a:ea typeface="Verdana" panose="020B0604030504040204" pitchFamily="34" charset="0"/>
                <a:cs typeface="Arial" panose="020B0604020202020204" pitchFamily="34" charset="0"/>
              </a:rPr>
              <a:t>/osiguranja carinskog duga:</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Carine i ostala davanja primjenjiva na robu privremeno se obustavljaju kada se roba pusti u zajednički tranzitni postupak </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Kako bi se osiguralo plaćanje carine i ostalih davanja kada (carinski) dug nastane tijekom tranzitnog postupka, korisnik postupka treba položiti </a:t>
            </a:r>
            <a:r>
              <a:rPr lang="hr-HR" altLang="sr-Latn-RS" sz="2400" dirty="0" err="1">
                <a:ea typeface="Verdana" panose="020B0604030504040204" pitchFamily="34" charset="0"/>
                <a:cs typeface="Arial" panose="020B0604020202020204" pitchFamily="34" charset="0"/>
              </a:rPr>
              <a:t>obezbjeđenje</a:t>
            </a: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en-GB" altLang="sr-Latn-RS" sz="2400" dirty="0" err="1">
                <a:ea typeface="Verdana" panose="020B0604030504040204" pitchFamily="34" charset="0"/>
                <a:cs typeface="Arial" panose="020B0604020202020204" pitchFamily="34" charset="0"/>
              </a:rPr>
              <a:t>Polaganje</a:t>
            </a:r>
            <a:r>
              <a:rPr lang="en-GB" altLang="sr-Latn-RS" sz="2400" dirty="0">
                <a:ea typeface="Verdana" panose="020B0604030504040204" pitchFamily="34" charset="0"/>
                <a:cs typeface="Arial" panose="020B0604020202020204" pitchFamily="34" charset="0"/>
              </a:rPr>
              <a:t> </a:t>
            </a:r>
            <a:r>
              <a:rPr lang="hr-HR" altLang="sr-Latn-RS" sz="2400" dirty="0" err="1">
                <a:ea typeface="Verdana" panose="020B0604030504040204" pitchFamily="34" charset="0"/>
                <a:cs typeface="Arial" panose="020B0604020202020204" pitchFamily="34" charset="0"/>
              </a:rPr>
              <a:t>obezbjeđenja</a:t>
            </a:r>
            <a:r>
              <a:rPr lang="hr-HR" altLang="sr-Latn-RS" sz="2400" dirty="0">
                <a:ea typeface="Verdana" panose="020B0604030504040204" pitchFamily="34" charset="0"/>
                <a:cs typeface="Arial" panose="020B0604020202020204" pitchFamily="34" charset="0"/>
              </a:rPr>
              <a:t> </a:t>
            </a:r>
            <a:r>
              <a:rPr lang="en-GB" altLang="sr-Latn-RS" sz="2400" dirty="0" err="1">
                <a:ea typeface="Verdana" panose="020B0604030504040204" pitchFamily="34" charset="0"/>
                <a:cs typeface="Arial" panose="020B0604020202020204" pitchFamily="34" charset="0"/>
              </a:rPr>
              <a:t>uvjet</a:t>
            </a:r>
            <a:r>
              <a:rPr lang="en-GB" altLang="sr-Latn-RS" sz="2400" dirty="0">
                <a:ea typeface="Verdana" panose="020B0604030504040204" pitchFamily="34" charset="0"/>
                <a:cs typeface="Arial" panose="020B0604020202020204" pitchFamily="34" charset="0"/>
              </a:rPr>
              <a:t> je za </a:t>
            </a:r>
            <a:r>
              <a:rPr lang="en-GB" altLang="sr-Latn-RS" sz="2400" dirty="0" err="1">
                <a:ea typeface="Verdana" panose="020B0604030504040204" pitchFamily="34" charset="0"/>
                <a:cs typeface="Arial" panose="020B0604020202020204" pitchFamily="34" charset="0"/>
              </a:rPr>
              <a:t>prijevoz</a:t>
            </a:r>
            <a:r>
              <a:rPr lang="en-GB" altLang="sr-Latn-RS" sz="2400" dirty="0">
                <a:ea typeface="Verdana" panose="020B0604030504040204" pitchFamily="34" charset="0"/>
                <a:cs typeface="Arial" panose="020B0604020202020204" pitchFamily="34" charset="0"/>
              </a:rPr>
              <a:t> robe u </a:t>
            </a:r>
            <a:r>
              <a:rPr lang="en-GB" altLang="sr-Latn-RS" sz="2400" dirty="0" err="1">
                <a:ea typeface="Verdana" panose="020B0604030504040204" pitchFamily="34" charset="0"/>
                <a:cs typeface="Arial" panose="020B0604020202020204" pitchFamily="34" charset="0"/>
              </a:rPr>
              <a:t>okviru</a:t>
            </a:r>
            <a:r>
              <a:rPr lang="en-GB" altLang="sr-Latn-RS" sz="2400" dirty="0">
                <a:ea typeface="Verdana" panose="020B0604030504040204" pitchFamily="34" charset="0"/>
                <a:cs typeface="Arial" panose="020B0604020202020204" pitchFamily="34" charset="0"/>
              </a:rPr>
              <a:t> </a:t>
            </a:r>
            <a:r>
              <a:rPr lang="en-GB" altLang="sr-Latn-RS" sz="2400" dirty="0" err="1">
                <a:ea typeface="Verdana" panose="020B0604030504040204" pitchFamily="34" charset="0"/>
                <a:cs typeface="Arial" panose="020B0604020202020204" pitchFamily="34" charset="0"/>
              </a:rPr>
              <a:t>zajedničkog</a:t>
            </a:r>
            <a:r>
              <a:rPr lang="en-GB" altLang="sr-Latn-RS" sz="2400" dirty="0">
                <a:ea typeface="Verdana" panose="020B0604030504040204" pitchFamily="34" charset="0"/>
                <a:cs typeface="Arial" panose="020B0604020202020204" pitchFamily="34" charset="0"/>
              </a:rPr>
              <a:t> </a:t>
            </a:r>
            <a:r>
              <a:rPr lang="hr-HR" altLang="sr-Latn-RS" sz="2400" dirty="0">
                <a:ea typeface="Verdana" panose="020B0604030504040204" pitchFamily="34" charset="0"/>
                <a:cs typeface="Arial" panose="020B0604020202020204" pitchFamily="34" charset="0"/>
              </a:rPr>
              <a:t>tranzitnog </a:t>
            </a:r>
            <a:r>
              <a:rPr lang="en-GB" altLang="sr-Latn-RS" sz="2400" dirty="0" err="1">
                <a:ea typeface="Verdana" panose="020B0604030504040204" pitchFamily="34" charset="0"/>
                <a:cs typeface="Arial" panose="020B0604020202020204" pitchFamily="34" charset="0"/>
              </a:rPr>
              <a:t>postupka</a:t>
            </a:r>
            <a:r>
              <a:rPr lang="hr-HR" altLang="sr-Latn-RS" sz="2400" dirty="0">
                <a:ea typeface="Verdana" panose="020B0604030504040204" pitchFamily="34" charset="0"/>
                <a:cs typeface="Arial" panose="020B0604020202020204" pitchFamily="34" charset="0"/>
              </a:rPr>
              <a:t>/ nacionalnog tranzitnog </a:t>
            </a:r>
            <a:r>
              <a:rPr lang="en-GB" altLang="sr-Latn-RS" sz="2400" dirty="0" err="1">
                <a:ea typeface="Verdana" panose="020B0604030504040204" pitchFamily="34" charset="0"/>
                <a:cs typeface="Arial" panose="020B0604020202020204" pitchFamily="34" charset="0"/>
              </a:rPr>
              <a:t>postupka</a:t>
            </a:r>
            <a:r>
              <a:rPr lang="en-GB" altLang="sr-Latn-RS" sz="2400" dirty="0">
                <a:ea typeface="Verdana" panose="020B0604030504040204" pitchFamily="34" charset="0"/>
                <a:cs typeface="Arial" panose="020B0604020202020204" pitchFamily="34" charset="0"/>
              </a:rPr>
              <a:t> </a:t>
            </a:r>
            <a:r>
              <a:rPr lang="hr-HR" altLang="sr-Latn-RS" sz="2400" dirty="0">
                <a:ea typeface="Verdana" panose="020B0604030504040204" pitchFamily="34" charset="0"/>
                <a:cs typeface="Arial" panose="020B0604020202020204" pitchFamily="34" charset="0"/>
              </a:rPr>
              <a:t>CG</a:t>
            </a:r>
            <a:endParaRPr lang="en-GB" altLang="sr-Latn-RS" sz="2400" dirty="0">
              <a:ea typeface="Verdana" panose="020B0604030504040204" pitchFamily="34" charset="0"/>
              <a:cs typeface="Arial" panose="020B0604020202020204" pitchFamily="34" charset="0"/>
            </a:endParaRPr>
          </a:p>
          <a:p>
            <a:pPr eaLnBrk="1" hangingPunct="1">
              <a:buFont typeface="Wingdings" panose="05000000000000000000" pitchFamily="2" charset="2"/>
              <a:buChar char="Ø"/>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6705034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carinskog duga  u nacionalnom tranzitu</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hr-HR" altLang="sr-Latn-RS" sz="2400" b="1" i="0" u="none" strike="noStrike" kern="1200" cap="none" spc="0" normalizeH="0" baseline="0" noProof="0" dirty="0">
                <a:ln>
                  <a:noFill/>
                </a:ln>
                <a:solidFill>
                  <a:srgbClr val="FF3300"/>
                </a:solidFill>
                <a:effectLst/>
                <a:uLnTx/>
                <a:uFillTx/>
                <a:latin typeface="Arial" panose="020B0604020202020204" pitchFamily="34" charset="0"/>
                <a:ea typeface="Verdana" panose="020B0604030504040204" pitchFamily="34" charset="0"/>
                <a:cs typeface="Arial" panose="020B0604020202020204" pitchFamily="34" charset="0"/>
              </a:rPr>
              <a:t>U nacionalnom tranzitnom postupku</a:t>
            </a:r>
          </a:p>
          <a:p>
            <a:pPr marL="10287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hr-HR" altLang="sr-Latn-R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Carinski zakon CG (čl.102.-104., 189.-200.)</a:t>
            </a:r>
          </a:p>
          <a:p>
            <a:pPr marL="10287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hr-HR" altLang="sr-Latn-R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Uredba za sprovođenje Carinskog zakona (459.-460c, 461.-468.,468a., 468b.,469.-473., 475a., </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hr-HR" altLang="sr-Latn-RS" sz="2400" b="1" i="0" u="none" strike="noStrike" kern="1200" cap="none" spc="0" normalizeH="0" baseline="0" noProof="0" dirty="0">
              <a:ln>
                <a:noFill/>
              </a:ln>
              <a:solidFill>
                <a:srgbClr val="FF3300"/>
              </a:solidFill>
              <a:effectLst/>
              <a:uLnTx/>
              <a:uFillTx/>
              <a:latin typeface="Arial" panose="020B0604020202020204" pitchFamily="34" charset="0"/>
              <a:ea typeface="Verdana" panose="020B0604030504040204" pitchFamily="34" charset="0"/>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hr-HR" altLang="sr-Latn-RS" sz="2400" b="1" i="0" u="none" strike="noStrike" kern="1200" cap="none" spc="0" normalizeH="0" baseline="0" noProof="0" dirty="0">
              <a:ln>
                <a:noFill/>
              </a:ln>
              <a:solidFill>
                <a:srgbClr val="FF3300"/>
              </a:solidFill>
              <a:effectLst/>
              <a:uLnTx/>
              <a:uFillTx/>
              <a:latin typeface="Arial" panose="020B0604020202020204" pitchFamily="34" charset="0"/>
              <a:ea typeface="Verdana" panose="020B0604030504040204" pitchFamily="34" charset="0"/>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hr-HR" altLang="sr-Latn-RS" sz="2400" b="1" i="0" u="none" strike="noStrike" kern="1200" cap="none" spc="0" normalizeH="0" baseline="0" noProof="0" dirty="0">
                <a:ln>
                  <a:noFill/>
                </a:ln>
                <a:solidFill>
                  <a:srgbClr val="FF3300"/>
                </a:solidFill>
                <a:effectLst/>
                <a:uLnTx/>
                <a:uFillTx/>
                <a:latin typeface="Arial" panose="020B0604020202020204" pitchFamily="34" charset="0"/>
                <a:ea typeface="Verdana" panose="020B0604030504040204" pitchFamily="34" charset="0"/>
                <a:cs typeface="Arial" panose="020B0604020202020204" pitchFamily="34" charset="0"/>
              </a:rPr>
              <a:t>U zajedničkom tranzitu utemeljenom na Konvenciji o zajedničkom tranzitnom postupku (CTC)</a:t>
            </a:r>
          </a:p>
          <a:p>
            <a:pPr marL="9144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pl-PL" altLang="sr-Latn-R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članak 10. Konvencije</a:t>
            </a:r>
          </a:p>
          <a:p>
            <a:pPr marL="9144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pl-PL" altLang="sr-Latn-R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članci 9.–13. i 74.– 80., Dodatka II. Konvenciji</a:t>
            </a:r>
          </a:p>
          <a:p>
            <a:pPr marL="9144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pl-PL" altLang="sr-Latn-R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Prilog I. Dodatka I. Konvenciji</a:t>
            </a:r>
          </a:p>
          <a:p>
            <a:pPr marL="9144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pl-PL" altLang="sr-Latn-R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prilozi od C1 do C7 Dodatka III. Konvenciji</a:t>
            </a:r>
            <a:endParaRPr kumimoji="0" lang="hr-HR" altLang="sr-Latn-R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1028700"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hr-HR" altLang="sr-Latn-R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1028700"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hr-HR" altLang="sr-Latn-R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571500" marR="0" lvl="1" indent="0" algn="l" defTabSz="914400" rtl="0" eaLnBrk="1" fontAlgn="base" latinLnBrk="0" hangingPunct="1">
              <a:lnSpc>
                <a:spcPct val="100000"/>
              </a:lnSpc>
              <a:spcBef>
                <a:spcPct val="0"/>
              </a:spcBef>
              <a:spcAft>
                <a:spcPct val="0"/>
              </a:spcAft>
              <a:buClr>
                <a:srgbClr val="0066CC"/>
              </a:buClr>
              <a:buSzTx/>
              <a:buFontTx/>
              <a:buNone/>
              <a:tabLst/>
              <a:defRPr/>
            </a:pPr>
            <a:endParaRPr kumimoji="0" lang="en-GB" altLang="sr-Latn-R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GB" altLang="sk-SK"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19468303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r-Latn-RS" sz="2400" b="1" dirty="0">
                <a:solidFill>
                  <a:srgbClr val="FF33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Korisnik postupka (</a:t>
            </a:r>
            <a:r>
              <a:rPr lang="hr-HR" altLang="sr-Latn-RS" sz="2400" b="1" dirty="0" err="1">
                <a:solidFill>
                  <a:srgbClr val="FF33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ex.glavni</a:t>
            </a:r>
            <a:r>
              <a:rPr lang="hr-HR" altLang="sr-Latn-RS" sz="2400" b="1" dirty="0">
                <a:solidFill>
                  <a:srgbClr val="FF33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 obveznik) </a:t>
            </a:r>
            <a:r>
              <a:rPr lang="hr-HR" altLang="sr-Latn-RS" sz="2400" b="1" dirty="0">
                <a:solidFill>
                  <a:srgbClr val="FF3300"/>
                </a:solidFill>
                <a:ea typeface="Verdana" panose="020B0604030504040204" pitchFamily="34" charset="0"/>
                <a:cs typeface="Arial" panose="020B0604020202020204" pitchFamily="34" charset="0"/>
              </a:rPr>
              <a:t>– je osoba koja podnosi carinsku deklaraciju ili u čije ime se takva deklaracija podnosi, i odgovoran je za sve niže navedeno:</a:t>
            </a:r>
          </a:p>
          <a:p>
            <a:pPr eaLnBrk="1" hangingPunct="1">
              <a:buClr>
                <a:srgbClr val="0066CC"/>
              </a:buClr>
              <a:buFont typeface="Wingdings" panose="05000000000000000000" pitchFamily="2" charset="2"/>
              <a:buChar char="Ø"/>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podnošenje robe u nepromijenjenom stanju i potrebnih informacija u odredišnom carinskom organu u propisanom roku i u skladu s mjerama koje su poduzeli carinski organi radi osiguranja njezinog prepoznavanja</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poštovanje carinskih odredaba u vezi sa zajedničkim tranzitnim postupkom</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osim ako je Konvencijom drukčije predviđeno,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polaganje </a:t>
            </a:r>
            <a:r>
              <a:rPr lang="hr-HR" altLang="sr-Latn-RS" sz="2400" dirty="0" err="1">
                <a:effectLst>
                  <a:outerShdw blurRad="38100" dist="38100" dir="2700000" algn="tl">
                    <a:srgbClr val="000000">
                      <a:alpha val="43137"/>
                    </a:srgbClr>
                  </a:outerShdw>
                </a:effectLst>
                <a:ea typeface="Verdana" panose="020B0604030504040204" pitchFamily="34" charset="0"/>
                <a:cs typeface="Arial" panose="020B0604020202020204" pitchFamily="34" charset="0"/>
              </a:rPr>
              <a:t>obezbjeđenja</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 radi </a:t>
            </a:r>
            <a:r>
              <a:rPr lang="hr-HR" altLang="sr-Latn-RS" sz="2400" dirty="0" err="1">
                <a:effectLst>
                  <a:outerShdw blurRad="38100" dist="38100" dir="2700000" algn="tl">
                    <a:srgbClr val="000000">
                      <a:alpha val="43137"/>
                    </a:srgbClr>
                  </a:outerShdw>
                </a:effectLst>
                <a:ea typeface="Verdana" panose="020B0604030504040204" pitchFamily="34" charset="0"/>
                <a:cs typeface="Arial" panose="020B0604020202020204" pitchFamily="34" charset="0"/>
              </a:rPr>
              <a:t>obezbjeđenja</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 plaćanja iznosa duga koji može nastati u vezi s robom</a:t>
            </a:r>
            <a:endParaRPr lang="hr-HR" altLang="sr-Latn-RS" sz="2400" dirty="0">
              <a:ea typeface="Verdana" panose="020B0604030504040204" pitchFamily="34" charset="0"/>
              <a:cs typeface="Arial" panose="020B0604020202020204" pitchFamily="34" charset="0"/>
            </a:endParaRPr>
          </a:p>
          <a:p>
            <a:pPr eaLnBrk="1" hangingPunct="1">
              <a:buFont typeface="Wingdings" panose="05000000000000000000" pitchFamily="2" charset="2"/>
              <a:buChar char="Ø"/>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9725671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26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Obveza polaganja </a:t>
            </a:r>
            <a:r>
              <a:rPr lang="hr-HR" altLang="sr-Latn-RS" sz="2400" b="1" dirty="0" err="1">
                <a:solidFill>
                  <a:srgbClr val="FF3300"/>
                </a:solidFill>
                <a:ea typeface="Verdana" panose="020B0604030504040204" pitchFamily="34" charset="0"/>
                <a:cs typeface="Arial" panose="020B0604020202020204" pitchFamily="34" charset="0"/>
              </a:rPr>
              <a:t>obezbjeđenja</a:t>
            </a:r>
            <a:r>
              <a:rPr lang="hr-HR" altLang="sr-Latn-RS" sz="2400" b="1" dirty="0">
                <a:solidFill>
                  <a:srgbClr val="FF3300"/>
                </a:solidFill>
                <a:ea typeface="Verdana" panose="020B0604030504040204" pitchFamily="34" charset="0"/>
                <a:cs typeface="Arial" panose="020B0604020202020204" pitchFamily="34" charset="0"/>
              </a:rPr>
              <a:t> od strane korisnika postupka</a:t>
            </a: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err="1">
                <a:ea typeface="Verdana" panose="020B0604030504040204" pitchFamily="34" charset="0"/>
                <a:cs typeface="Arial" panose="020B0604020202020204" pitchFamily="34" charset="0"/>
              </a:rPr>
              <a:t>Obezbjeđenje</a:t>
            </a:r>
            <a:r>
              <a:rPr lang="hr-HR" altLang="sr-Latn-RS" sz="2400" dirty="0">
                <a:ea typeface="Verdana" panose="020B0604030504040204" pitchFamily="34" charset="0"/>
                <a:cs typeface="Arial" panose="020B0604020202020204" pitchFamily="34" charset="0"/>
              </a:rPr>
              <a:t> se polaže bilo kao:</a:t>
            </a:r>
          </a:p>
          <a:p>
            <a:pPr marL="1438275" lvl="3" indent="-438150" eaLnBrk="1" hangingPunct="1">
              <a:buFont typeface="Wingdings" panose="05000000000000000000" pitchFamily="2" charset="2"/>
              <a:buChar char="§"/>
              <a:defRPr/>
            </a:pP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pojedinačno </a:t>
            </a:r>
            <a:r>
              <a:rPr lang="hr-HR" altLang="sr-Latn-RS" sz="2400" dirty="0" err="1">
                <a:effectLst>
                  <a:outerShdw blurRad="38100" dist="38100" dir="2700000" algn="tl">
                    <a:srgbClr val="000000">
                      <a:alpha val="43137"/>
                    </a:srgbClr>
                  </a:outerShdw>
                </a:effectLst>
                <a:ea typeface="Verdana" panose="020B0604030504040204" pitchFamily="34" charset="0"/>
                <a:cs typeface="Arial" panose="020B0604020202020204" pitchFamily="34" charset="0"/>
              </a:rPr>
              <a:t>obezbjeđenje</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 </a:t>
            </a:r>
            <a:r>
              <a:rPr lang="hr-HR" altLang="sr-Latn-RS" sz="2400" dirty="0">
                <a:ea typeface="Verdana" panose="020B0604030504040204" pitchFamily="34" charset="0"/>
                <a:cs typeface="Arial" panose="020B0604020202020204" pitchFamily="34" charset="0"/>
              </a:rPr>
              <a:t>kojim se pokriva jedna radnja/</a:t>
            </a:r>
            <a:r>
              <a:rPr lang="hr-HR" altLang="sr-Latn-RS" sz="2400" dirty="0" err="1">
                <a:ea typeface="Verdana" panose="020B0604030504040204" pitchFamily="34" charset="0"/>
                <a:cs typeface="Arial" panose="020B0604020202020204" pitchFamily="34" charset="0"/>
              </a:rPr>
              <a:t>eperacija</a:t>
            </a:r>
            <a:r>
              <a:rPr lang="hr-HR" altLang="sr-Latn-RS" sz="2400" dirty="0">
                <a:ea typeface="Verdana" panose="020B0604030504040204" pitchFamily="34" charset="0"/>
                <a:cs typeface="Arial" panose="020B0604020202020204" pitchFamily="34" charset="0"/>
              </a:rPr>
              <a:t> tranzita; ili</a:t>
            </a:r>
          </a:p>
          <a:p>
            <a:pPr marL="1438275" lvl="3" indent="-438150" eaLnBrk="1" hangingPunct="1">
              <a:buFont typeface="Wingdings" panose="05000000000000000000" pitchFamily="2" charset="2"/>
              <a:buChar char="§"/>
              <a:defRPr/>
            </a:pP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generalno </a:t>
            </a:r>
            <a:r>
              <a:rPr lang="hr-HR" altLang="sr-Latn-RS" sz="2400" dirty="0" err="1">
                <a:effectLst>
                  <a:outerShdw blurRad="38100" dist="38100" dir="2700000" algn="tl">
                    <a:srgbClr val="000000">
                      <a:alpha val="43137"/>
                    </a:srgbClr>
                  </a:outerShdw>
                </a:effectLst>
                <a:ea typeface="Verdana" panose="020B0604030504040204" pitchFamily="34" charset="0"/>
                <a:cs typeface="Arial" panose="020B0604020202020204" pitchFamily="34" charset="0"/>
              </a:rPr>
              <a:t>obezbjeđenje</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 </a:t>
            </a:r>
            <a:r>
              <a:rPr lang="hr-HR" altLang="sr-Latn-RS" sz="2400" dirty="0">
                <a:ea typeface="Verdana" panose="020B0604030504040204" pitchFamily="34" charset="0"/>
                <a:cs typeface="Arial" panose="020B0604020202020204" pitchFamily="34" charset="0"/>
              </a:rPr>
              <a:t>kojim se pokriva nekoliko radnji tranzita u obliku preuzete obveze garanta,      (pojednostavnjenje iz čl. 55. točki (a) Dodatak 1. Konvencije).</a:t>
            </a:r>
          </a:p>
          <a:p>
            <a:pPr marL="1438275" lvl="3" indent="-438150" eaLnBrk="1" hangingPunct="1">
              <a:buFont typeface="Wingdings" panose="05000000000000000000" pitchFamily="2" charset="2"/>
              <a:buChar char="§"/>
              <a:defRPr/>
            </a:pPr>
            <a:endPar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Carinska tijela mogu odbiti </a:t>
            </a:r>
            <a:r>
              <a:rPr lang="hr-HR" altLang="sr-Latn-RS" sz="2400" dirty="0">
                <a:ea typeface="Verdana" panose="020B0604030504040204" pitchFamily="34" charset="0"/>
                <a:cs typeface="Arial" panose="020B0604020202020204" pitchFamily="34" charset="0"/>
              </a:rPr>
              <a:t>prihvaćanje predložene vrstu </a:t>
            </a:r>
            <a:r>
              <a:rPr lang="hr-HR" altLang="sr-Latn-RS" sz="2400" dirty="0" err="1">
                <a:ea typeface="Verdana" panose="020B0604030504040204" pitchFamily="34" charset="0"/>
                <a:cs typeface="Arial" panose="020B0604020202020204" pitchFamily="34" charset="0"/>
              </a:rPr>
              <a:t>obezbjeđenja</a:t>
            </a:r>
            <a:r>
              <a:rPr lang="hr-HR" altLang="sr-Latn-RS" sz="2400" dirty="0">
                <a:ea typeface="Verdana" panose="020B0604030504040204" pitchFamily="34" charset="0"/>
                <a:cs typeface="Arial" panose="020B0604020202020204" pitchFamily="34" charset="0"/>
              </a:rPr>
              <a:t> ako ona nije kompatibilna s ispravnim funkcioniranjem zajedničkog tranzitnog postupka </a:t>
            </a: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3668518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question-mark3a">
            <a:extLst>
              <a:ext uri="{FF2B5EF4-FFF2-40B4-BE49-F238E27FC236}">
                <a16:creationId xmlns:a16="http://schemas.microsoft.com/office/drawing/2014/main" id="{E88A1335-5735-47A8-8881-FD3BDA5E0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0"/>
            <a:ext cx="1600200" cy="1763021"/>
          </a:xfrm>
          <a:prstGeom prst="rect">
            <a:avLst/>
          </a:prstGeom>
          <a:solidFill>
            <a:schemeClr val="accent1">
              <a:lumMod val="20000"/>
              <a:lumOff val="80000"/>
            </a:schemeClr>
          </a:solidFill>
          <a:ln>
            <a:noFill/>
          </a:ln>
        </p:spPr>
      </p:pic>
      <p:sp>
        <p:nvSpPr>
          <p:cNvPr id="2" name="Nadpis 1"/>
          <p:cNvSpPr>
            <a:spLocks noGrp="1"/>
          </p:cNvSpPr>
          <p:nvPr>
            <p:ph type="title"/>
          </p:nvPr>
        </p:nvSpPr>
        <p:spPr>
          <a:xfrm>
            <a:off x="755576" y="332657"/>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Ciljevi</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763000"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en-GB" altLang="sk-SK" sz="2400" b="1" dirty="0">
                <a:solidFill>
                  <a:srgbClr val="FF3300"/>
                </a:solidFill>
                <a:ea typeface="Verdana" panose="020B0604030504040204" pitchFamily="34" charset="0"/>
                <a:cs typeface="Arial" panose="020B0604020202020204" pitchFamily="34" charset="0"/>
              </a:rPr>
              <a:t>C</a:t>
            </a:r>
            <a:r>
              <a:rPr lang="hr-HR" altLang="sk-SK" sz="2400" b="1" dirty="0" err="1">
                <a:solidFill>
                  <a:srgbClr val="FF3300"/>
                </a:solidFill>
                <a:ea typeface="Verdana" panose="020B0604030504040204" pitchFamily="34" charset="0"/>
                <a:cs typeface="Arial" panose="020B0604020202020204" pitchFamily="34" charset="0"/>
              </a:rPr>
              <a:t>iljevi</a:t>
            </a:r>
            <a:r>
              <a:rPr lang="hr-HR" altLang="sk-SK" sz="2400" b="1" dirty="0">
                <a:solidFill>
                  <a:srgbClr val="FF3300"/>
                </a:solidFill>
                <a:ea typeface="Verdana" panose="020B0604030504040204" pitchFamily="34" charset="0"/>
                <a:cs typeface="Arial" panose="020B0604020202020204" pitchFamily="34" charset="0"/>
              </a:rPr>
              <a:t> radionice</a:t>
            </a:r>
          </a:p>
          <a:p>
            <a:pPr marL="0" indent="0" eaLnBrk="1" hangingPunct="1">
              <a:defRPr/>
            </a:pPr>
            <a:endParaRPr lang="en-GB" altLang="sk-SK"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NCTS, Nacionalni tranzit, Konvencija o zajedničkom provozu/tranzitu i njena primjena</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err="1">
                <a:ea typeface="Verdana" panose="020B0604030504040204" pitchFamily="34" charset="0"/>
                <a:cs typeface="Arial" panose="020B0604020202020204" pitchFamily="34" charset="0"/>
              </a:rPr>
              <a:t>Obezbjeđenje</a:t>
            </a:r>
            <a:r>
              <a:rPr lang="hr-HR" altLang="sr-Latn-RS" sz="2400" dirty="0">
                <a:ea typeface="Verdana" panose="020B0604030504040204" pitchFamily="34" charset="0"/>
                <a:cs typeface="Arial" panose="020B0604020202020204" pitchFamily="34" charset="0"/>
              </a:rPr>
              <a:t> carinskog duga  </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Vrste </a:t>
            </a:r>
            <a:r>
              <a:rPr lang="hr-HR" altLang="sr-Latn-RS" sz="2400" dirty="0" err="1">
                <a:ea typeface="Verdana" panose="020B0604030504040204" pitchFamily="34" charset="0"/>
                <a:cs typeface="Arial" panose="020B0604020202020204" pitchFamily="34" charset="0"/>
              </a:rPr>
              <a:t>obezbjeđenja</a:t>
            </a: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Korisnik postupka tranzita, uloga, prava i obveze</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Garant - uloga, obveze i prava </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Iskustva u primjeni nacionalnog tranzita u NCTS i zajedničkog tranzita</a:t>
            </a: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588323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carinskog duga  u zajedničkom tranzitnom postupku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8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Pojedinačno </a:t>
            </a:r>
            <a:r>
              <a:rPr lang="hr-HR" altLang="sr-Latn-RS" sz="2400" b="1" dirty="0" err="1">
                <a:solidFill>
                  <a:srgbClr val="FF3300"/>
                </a:solidFill>
                <a:ea typeface="Verdana" panose="020B0604030504040204" pitchFamily="34" charset="0"/>
                <a:cs typeface="Arial" panose="020B0604020202020204" pitchFamily="34" charset="0"/>
              </a:rPr>
              <a:t>obezbjeđenje</a:t>
            </a:r>
            <a:r>
              <a:rPr lang="hr-HR" altLang="sr-Latn-RS" sz="2400" b="1" dirty="0">
                <a:solidFill>
                  <a:srgbClr val="FF3300"/>
                </a:solidFill>
                <a:ea typeface="Verdana" panose="020B0604030504040204" pitchFamily="34" charset="0"/>
                <a:cs typeface="Arial" panose="020B0604020202020204" pitchFamily="34" charset="0"/>
              </a:rPr>
              <a:t> u zajedničkom tranzitnom postupku (u  Dodatku I Konvencije)</a:t>
            </a:r>
          </a:p>
          <a:p>
            <a:pPr eaLnBrk="1" hangingPunct="1">
              <a:buClr>
                <a:srgbClr val="0066CC"/>
              </a:buClr>
              <a:buFont typeface="Wingdings" panose="05000000000000000000" pitchFamily="2" charset="2"/>
              <a:buChar char="Ø"/>
              <a:defRPr/>
            </a:pPr>
            <a:endParaRPr lang="hr-HR" altLang="sr-Latn-RS" sz="2400" b="1" dirty="0">
              <a:solidFill>
                <a:srgbClr val="FF3300"/>
              </a:solidFill>
              <a:ea typeface="Verdana" panose="020B0604030504040204" pitchFamily="34" charset="0"/>
              <a:cs typeface="Arial" panose="020B0604020202020204" pitchFamily="34" charset="0"/>
            </a:endParaRPr>
          </a:p>
          <a:p>
            <a:pPr lvl="1">
              <a:spcBef>
                <a:spcPct val="50000"/>
              </a:spcBef>
              <a:buClr>
                <a:srgbClr val="0066CC"/>
              </a:buClr>
              <a:buFont typeface="Wingdings" pitchFamily="2" charset="2"/>
              <a:buChar char="q"/>
              <a:defRPr/>
            </a:pPr>
            <a:r>
              <a:rPr lang="hr-HR" altLang="sr-Latn-RS" sz="2400" dirty="0">
                <a:cs typeface="Arial" panose="020B0604020202020204" pitchFamily="34" charset="0"/>
              </a:rPr>
              <a:t>Pojedinačno </a:t>
            </a:r>
            <a:r>
              <a:rPr lang="hr-HR" altLang="sr-Latn-RS" sz="2400" dirty="0" err="1">
                <a:cs typeface="Arial" panose="020B0604020202020204" pitchFamily="34" charset="0"/>
              </a:rPr>
              <a:t>obezbjeđenje</a:t>
            </a:r>
            <a:r>
              <a:rPr lang="hr-HR" altLang="sr-Latn-RS" sz="2400" dirty="0">
                <a:cs typeface="Arial" panose="020B0604020202020204" pitchFamily="34" charset="0"/>
              </a:rPr>
              <a:t> može se položiti u jednom od sljedećih oblika</a:t>
            </a:r>
          </a:p>
          <a:p>
            <a:pPr marL="571500" lvl="1" indent="0">
              <a:spcBef>
                <a:spcPct val="50000"/>
              </a:spcBef>
              <a:buClr>
                <a:srgbClr val="0066CC"/>
              </a:buClr>
              <a:defRPr/>
            </a:pPr>
            <a:r>
              <a:rPr lang="hr-HR" altLang="sr-Latn-RS" sz="2400" dirty="0">
                <a:cs typeface="Arial" panose="020B0604020202020204" pitchFamily="34" charset="0"/>
              </a:rPr>
              <a:t>	(a) polaganjem gotovine</a:t>
            </a:r>
          </a:p>
          <a:p>
            <a:pPr marL="571500" lvl="1" indent="0">
              <a:spcBef>
                <a:spcPct val="50000"/>
              </a:spcBef>
              <a:buClr>
                <a:srgbClr val="0066CC"/>
              </a:buClr>
              <a:defRPr/>
            </a:pPr>
            <a:r>
              <a:rPr lang="hr-HR" altLang="sr-Latn-RS" sz="2400" dirty="0">
                <a:cs typeface="Arial" panose="020B0604020202020204" pitchFamily="34" charset="0"/>
              </a:rPr>
              <a:t>	(b) preuzetom obvezom garanta</a:t>
            </a:r>
          </a:p>
          <a:p>
            <a:pPr marL="571500" lvl="1" indent="0">
              <a:spcBef>
                <a:spcPct val="50000"/>
              </a:spcBef>
              <a:buClr>
                <a:srgbClr val="0066CC"/>
              </a:buClr>
              <a:defRPr/>
            </a:pPr>
            <a:r>
              <a:rPr lang="hr-HR" altLang="sr-Latn-RS" sz="2400" dirty="0">
                <a:cs typeface="Arial" panose="020B0604020202020204" pitchFamily="34" charset="0"/>
              </a:rPr>
              <a:t>	(c) kuponima</a:t>
            </a:r>
          </a:p>
          <a:p>
            <a:pPr lvl="1">
              <a:spcBef>
                <a:spcPct val="50000"/>
              </a:spcBef>
              <a:buClr>
                <a:srgbClr val="0066CC"/>
              </a:buClr>
              <a:buFont typeface="Wingdings" pitchFamily="2" charset="2"/>
              <a:buChar char="q"/>
              <a:defRPr/>
            </a:pPr>
            <a:r>
              <a:rPr lang="hr-HR" altLang="sr-Latn-RS" sz="2400" dirty="0">
                <a:cs typeface="Arial" panose="020B0604020202020204" pitchFamily="34" charset="0"/>
              </a:rPr>
              <a:t>U slučaju iz stavka 1. točke (c) pojedinačno </a:t>
            </a:r>
            <a:r>
              <a:rPr lang="hr-HR" altLang="sr-Latn-RS" sz="2400" dirty="0" err="1">
                <a:cs typeface="Arial" panose="020B0604020202020204" pitchFamily="34" charset="0"/>
              </a:rPr>
              <a:t>obezbjeđenje</a:t>
            </a:r>
            <a:r>
              <a:rPr lang="hr-HR" altLang="sr-Latn-RS" sz="2400" dirty="0">
                <a:cs typeface="Arial" panose="020B0604020202020204" pitchFamily="34" charset="0"/>
              </a:rPr>
              <a:t> polaže se preuzetom obvezom garanta </a:t>
            </a:r>
          </a:p>
          <a:p>
            <a:pPr marL="0" indent="0">
              <a:defRPr/>
            </a:pPr>
            <a:endParaRPr lang="hr-HR" altLang="sr-Latn-RS" sz="2400" dirty="0">
              <a:cs typeface="Arial" panose="020B0604020202020204" pitchFamily="34" charset="0"/>
            </a:endParaRPr>
          </a:p>
          <a:p>
            <a:pPr marL="0" indent="0">
              <a:buClr>
                <a:srgbClr val="0066CC"/>
              </a:buClr>
              <a:defRPr/>
            </a:pPr>
            <a:endParaRPr lang="hr-HR" altLang="sr-Latn-RS" sz="2400" b="1" dirty="0">
              <a:cs typeface="Arial" panose="020B0604020202020204" pitchFamily="34" charset="0"/>
            </a:endParaRPr>
          </a:p>
          <a:p>
            <a:pPr>
              <a:buClr>
                <a:srgbClr val="0066CC"/>
              </a:buClr>
              <a:buFont typeface="Wingdings" pitchFamily="2" charset="2"/>
              <a:buChar char="q"/>
              <a:defRPr/>
            </a:pPr>
            <a:endParaRPr lang="en-GB" altLang="sr-Latn-RS" sz="2400" b="1" dirty="0">
              <a:cs typeface="Arial" panose="020B0604020202020204" pitchFamily="34" charset="0"/>
            </a:endParaRPr>
          </a:p>
        </p:txBody>
      </p:sp>
    </p:spTree>
    <p:extLst>
      <p:ext uri="{BB962C8B-B14F-4D97-AF65-F5344CB8AC3E}">
        <p14:creationId xmlns:p14="http://schemas.microsoft.com/office/powerpoint/2010/main" val="212523366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Obveza polaganja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u zajedničkom tranzitu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26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0066CC"/>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Polaganje </a:t>
            </a:r>
            <a:r>
              <a:rPr lang="hr-HR" altLang="sr-Latn-RS" sz="2400" b="1" dirty="0" err="1">
                <a:solidFill>
                  <a:srgbClr val="FF3300"/>
                </a:solidFill>
                <a:ea typeface="Verdana" panose="020B0604030504040204" pitchFamily="34" charset="0"/>
                <a:cs typeface="Arial" panose="020B0604020202020204" pitchFamily="34" charset="0"/>
              </a:rPr>
              <a:t>obezbjeđenja</a:t>
            </a:r>
            <a:r>
              <a:rPr lang="hr-HR" altLang="sr-Latn-RS" sz="2400" b="1" dirty="0">
                <a:solidFill>
                  <a:srgbClr val="FF3300"/>
                </a:solidFill>
                <a:ea typeface="Verdana" panose="020B0604030504040204" pitchFamily="34" charset="0"/>
                <a:cs typeface="Arial" panose="020B0604020202020204" pitchFamily="34" charset="0"/>
              </a:rPr>
              <a:t> u postupku zajedničkog tranzita - obvezno je. Te obveze </a:t>
            </a:r>
            <a:r>
              <a:rPr lang="hr-HR" altLang="sr-Latn-RS" sz="2400" b="1" u="sng" dirty="0">
                <a:solidFill>
                  <a:srgbClr val="FF33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oslobođeni su</a:t>
            </a:r>
            <a:r>
              <a:rPr lang="hr-HR" altLang="sr-Latn-RS" sz="2400" b="1" dirty="0">
                <a:solidFill>
                  <a:srgbClr val="FF3300"/>
                </a:solidFill>
                <a:ea typeface="Verdana" panose="020B0604030504040204" pitchFamily="34" charset="0"/>
                <a:cs typeface="Arial" panose="020B0604020202020204" pitchFamily="34" charset="0"/>
              </a:rPr>
              <a:t>:</a:t>
            </a:r>
          </a:p>
          <a:p>
            <a:pPr marL="981075" lvl="2"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koja se prevozi </a:t>
            </a:r>
            <a:r>
              <a:rPr lang="hr-HR" altLang="sr-Latn-RS" sz="2400" dirty="0" err="1">
                <a:ea typeface="Verdana" panose="020B0604030504040204" pitchFamily="34" charset="0"/>
                <a:cs typeface="Arial" panose="020B0604020202020204" pitchFamily="34" charset="0"/>
              </a:rPr>
              <a:t>vazduhom</a:t>
            </a:r>
            <a:r>
              <a:rPr lang="hr-HR" altLang="sr-Latn-RS" sz="2400" dirty="0">
                <a:ea typeface="Verdana" panose="020B0604030504040204" pitchFamily="34" charset="0"/>
                <a:cs typeface="Arial" panose="020B0604020202020204" pitchFamily="34" charset="0"/>
              </a:rPr>
              <a:t>/zrakom ako se upotrebljava postupak tranzita koji se temelji na manifestu u elektroničkom obliku </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koja se prevozi Rajnom, vodnim putovima Rajne, Dunavom ili vodnim putovima Dunava</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koja se prevozi fiksnim instalacijama</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koja se prevozi željeznicom ili zrakom ako se upotrebljava tranzitni postupak u papirnatom obliku za robu koja se prevozi željeznicom ili zrakom (primjenjuje se samo na odobrenja izdana prije 1.5.  2016.)</a:t>
            </a:r>
          </a:p>
        </p:txBody>
      </p:sp>
    </p:spTree>
    <p:extLst>
      <p:ext uri="{BB962C8B-B14F-4D97-AF65-F5344CB8AC3E}">
        <p14:creationId xmlns:p14="http://schemas.microsoft.com/office/powerpoint/2010/main" val="13487113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Obveza polaganja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u zajedničkom tranzitu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0066CC"/>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Obveze polaganja </a:t>
            </a:r>
            <a:r>
              <a:rPr lang="hr-HR" altLang="sr-Latn-RS" sz="2400" b="1" dirty="0" err="1">
                <a:solidFill>
                  <a:srgbClr val="FF3300"/>
                </a:solidFill>
                <a:ea typeface="Verdana" panose="020B0604030504040204" pitchFamily="34" charset="0"/>
                <a:cs typeface="Arial" panose="020B0604020202020204" pitchFamily="34" charset="0"/>
              </a:rPr>
              <a:t>obezbjeđenja</a:t>
            </a:r>
            <a:r>
              <a:rPr lang="hr-HR" altLang="sr-Latn-RS" sz="2400" b="1" dirty="0">
                <a:solidFill>
                  <a:srgbClr val="FF3300"/>
                </a:solidFill>
                <a:ea typeface="Verdana" panose="020B0604030504040204" pitchFamily="34" charset="0"/>
                <a:cs typeface="Arial" panose="020B0604020202020204" pitchFamily="34" charset="0"/>
              </a:rPr>
              <a:t> </a:t>
            </a:r>
            <a:r>
              <a:rPr lang="hr-HR" altLang="sr-Latn-RS" sz="2400" b="1" dirty="0">
                <a:solidFill>
                  <a:srgbClr val="FF33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odobrenjem</a:t>
            </a:r>
            <a:r>
              <a:rPr lang="hr-HR" altLang="sr-Latn-RS" sz="2400" b="1" dirty="0">
                <a:solidFill>
                  <a:srgbClr val="FF3300"/>
                </a:solidFill>
                <a:ea typeface="Verdana" panose="020B0604030504040204" pitchFamily="34" charset="0"/>
                <a:cs typeface="Arial" panose="020B0604020202020204" pitchFamily="34" charset="0"/>
              </a:rPr>
              <a:t> </a:t>
            </a:r>
            <a:r>
              <a:rPr lang="hr-HR" altLang="sr-Latn-RS" sz="2400" b="1" u="sng" dirty="0">
                <a:solidFill>
                  <a:srgbClr val="FF3300"/>
                </a:solidFill>
                <a:ea typeface="Verdana" panose="020B0604030504040204" pitchFamily="34" charset="0"/>
                <a:cs typeface="Arial" panose="020B0604020202020204" pitchFamily="34" charset="0"/>
              </a:rPr>
              <a:t>može biti oslobođena:</a:t>
            </a:r>
          </a:p>
          <a:p>
            <a:pPr eaLnBrk="1" hangingPunct="1">
              <a:buClr>
                <a:srgbClr val="0066CC"/>
              </a:buClr>
              <a:buFont typeface="Wingdings" panose="05000000000000000000" pitchFamily="2" charset="2"/>
              <a:buChar char="Ø"/>
              <a:defRPr/>
            </a:pPr>
            <a:endParaRPr lang="hr-HR" altLang="sr-Latn-RS" sz="2400" b="1" dirty="0">
              <a:solidFill>
                <a:srgbClr val="FF3300"/>
              </a:solidFill>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koja se prevozi zrakom u postupku zajedničkog tranzita, uz korištenje manifesta u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elektroničkom</a:t>
            </a:r>
            <a:r>
              <a:rPr lang="hr-HR" altLang="sr-Latn-RS" sz="2400" dirty="0">
                <a:ea typeface="Verdana" panose="020B0604030504040204" pitchFamily="34" charset="0"/>
                <a:cs typeface="Arial" panose="020B0604020202020204" pitchFamily="34" charset="0"/>
              </a:rPr>
              <a:t> obliku za robu koju se prevozi zrakom</a:t>
            </a:r>
          </a:p>
          <a:p>
            <a:pPr marL="981075" lvl="2"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koja se prevozi morem u postupku zajedničkog tranzita, uz korištenje manifestu u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elektroničkom</a:t>
            </a:r>
            <a:r>
              <a:rPr lang="hr-HR" altLang="sr-Latn-RS" sz="2400" dirty="0">
                <a:ea typeface="Verdana" panose="020B0604030504040204" pitchFamily="34" charset="0"/>
                <a:cs typeface="Arial" panose="020B0604020202020204" pitchFamily="34" charset="0"/>
              </a:rPr>
              <a:t> obliku za robu koju se prevozi morem</a:t>
            </a:r>
          </a:p>
          <a:p>
            <a:pPr marL="981075" lvl="2"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koja se prevozi zrakom u postupku zajedničkog tranzita u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papirnatom obliku </a:t>
            </a:r>
            <a:r>
              <a:rPr lang="hr-HR" altLang="sr-Latn-RS" sz="2400" dirty="0">
                <a:ea typeface="Verdana" panose="020B0604030504040204" pitchFamily="34" charset="0"/>
                <a:cs typeface="Arial" panose="020B0604020202020204" pitchFamily="34" charset="0"/>
              </a:rPr>
              <a:t>za robu koja se prevozi zrakom/morem ili željeznicom  (odobrenja izdana prije 1. 5. 2016.)</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55088747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Obveza polaganja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u zajedničkom tranzitu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193249"/>
            <a:ext cx="8599081" cy="452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0066CC"/>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Obveze polaganja </a:t>
            </a:r>
            <a:r>
              <a:rPr lang="hr-HR" altLang="sr-Latn-RS" sz="2400" b="1" dirty="0" err="1">
                <a:solidFill>
                  <a:srgbClr val="FF3300"/>
                </a:solidFill>
                <a:ea typeface="Verdana" panose="020B0604030504040204" pitchFamily="34" charset="0"/>
                <a:cs typeface="Arial" panose="020B0604020202020204" pitchFamily="34" charset="0"/>
              </a:rPr>
              <a:t>obezbjeđenja</a:t>
            </a:r>
            <a:r>
              <a:rPr lang="hr-HR" altLang="sr-Latn-RS" sz="2400" b="1" dirty="0">
                <a:solidFill>
                  <a:srgbClr val="FF3300"/>
                </a:solidFill>
                <a:ea typeface="Verdana" panose="020B0604030504040204" pitchFamily="34" charset="0"/>
                <a:cs typeface="Arial" panose="020B0604020202020204" pitchFamily="34" charset="0"/>
              </a:rPr>
              <a:t> nacionalnom odlukom koja se primjenjuje samo na zajednički tranzitni postupak </a:t>
            </a:r>
            <a:r>
              <a:rPr lang="hr-HR" altLang="sr-Latn-RS" sz="2400" b="1" u="sng" dirty="0">
                <a:solidFill>
                  <a:srgbClr val="FF3300"/>
                </a:solidFill>
                <a:ea typeface="Verdana" panose="020B0604030504040204" pitchFamily="34" charset="0"/>
                <a:cs typeface="Arial" panose="020B0604020202020204" pitchFamily="34" charset="0"/>
              </a:rPr>
              <a:t>mogu biti oslobođeni</a:t>
            </a:r>
            <a:r>
              <a:rPr lang="hr-HR" altLang="sr-Latn-RS" sz="2400" b="1" dirty="0">
                <a:solidFill>
                  <a:srgbClr val="FF3300"/>
                </a:solidFill>
                <a:ea typeface="Verdana" panose="020B0604030504040204" pitchFamily="34" charset="0"/>
                <a:cs typeface="Arial" panose="020B0604020202020204" pitchFamily="34" charset="0"/>
              </a:rPr>
              <a:t>:</a:t>
            </a:r>
          </a:p>
          <a:p>
            <a:pPr marL="542925" lvl="2" indent="0" eaLnBrk="1" hangingPunct="1">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na temelju dvostranog ili višestranog ugovora između ugovornih stranaka za postupke koji uključuju samo njihova područja</a:t>
            </a:r>
          </a:p>
          <a:p>
            <a:pPr marL="981075" lvl="2"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za dio postupka između otpremnog carinskog organa i prvog tranzitnog carinskog organa, u skladu s odlukom predmetne ugovorne stranke</a:t>
            </a:r>
          </a:p>
          <a:p>
            <a:pPr marL="981075" lvl="2"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4634318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27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marL="0" indent="0" algn="ctr" eaLnBrk="1" hangingPunct="1">
              <a:defRPr/>
            </a:pPr>
            <a:r>
              <a:rPr lang="hr-HR" altLang="sr-Latn-RS" sz="2800" b="1" dirty="0">
                <a:solidFill>
                  <a:srgbClr val="FF0000"/>
                </a:solidFill>
                <a:cs typeface="Arial" panose="020B0604020202020204" pitchFamily="34" charset="0"/>
              </a:rPr>
              <a:t>Vrste </a:t>
            </a:r>
            <a:r>
              <a:rPr lang="hr-HR" altLang="sr-Latn-RS" sz="2800" b="1" dirty="0" err="1">
                <a:solidFill>
                  <a:srgbClr val="FF0000"/>
                </a:solidFill>
                <a:cs typeface="Arial" panose="020B0604020202020204" pitchFamily="34" charset="0"/>
              </a:rPr>
              <a:t>obezbjeđenja</a:t>
            </a:r>
            <a:r>
              <a:rPr lang="hr-HR" altLang="sr-Latn-RS" sz="2800" b="1" dirty="0">
                <a:solidFill>
                  <a:srgbClr val="FF0000"/>
                </a:solidFill>
                <a:cs typeface="Arial" panose="020B0604020202020204" pitchFamily="34" charset="0"/>
              </a:rPr>
              <a:t> u zajedničkom tranzitnom postupku  </a:t>
            </a:r>
            <a:endParaRPr lang="pt-PT" altLang="sr-Latn-RS" sz="2800" b="1" dirty="0">
              <a:solidFill>
                <a:srgbClr val="FF0000"/>
              </a:solidFill>
              <a:cs typeface="Arial" panose="020B0604020202020204" pitchFamily="34" charset="0"/>
            </a:endParaRPr>
          </a:p>
          <a:p>
            <a:pPr marL="0" indent="0" eaLnBrk="1" hangingPunct="1">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6513175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Pojedinačno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143000"/>
            <a:ext cx="8599081"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Pojedinačno </a:t>
            </a:r>
            <a:r>
              <a:rPr lang="hr-HR" altLang="sr-Latn-RS" sz="2400" dirty="0" err="1">
                <a:ea typeface="Verdana" panose="020B0604030504040204" pitchFamily="34" charset="0"/>
                <a:cs typeface="Arial" panose="020B0604020202020204" pitchFamily="34" charset="0"/>
              </a:rPr>
              <a:t>obezbjeđenje</a:t>
            </a:r>
            <a:r>
              <a:rPr lang="hr-HR" altLang="sr-Latn-RS" sz="2400" dirty="0">
                <a:ea typeface="Verdana" panose="020B0604030504040204" pitchFamily="34" charset="0"/>
                <a:cs typeface="Arial" panose="020B0604020202020204" pitchFamily="34" charset="0"/>
              </a:rPr>
              <a:t> pokriva iznos duga koji može nastati u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jednoj tranzitnoj operaciji</a:t>
            </a:r>
            <a:r>
              <a:rPr lang="hr-HR" altLang="sr-Latn-RS" sz="2400" dirty="0">
                <a:ea typeface="Verdana" panose="020B0604030504040204" pitchFamily="34" charset="0"/>
                <a:cs typeface="Arial" panose="020B0604020202020204" pitchFamily="34" charset="0"/>
              </a:rPr>
              <a:t>. Dug koji može nastati računa se na temelju najviše stope carine koja se primjenjuje na robu iste vrste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Izračun uključuje carine i ostala davanja (</a:t>
            </a:r>
            <a:r>
              <a:rPr lang="hr-HR" altLang="sr-Latn-RS" sz="2400" dirty="0" err="1">
                <a:ea typeface="Verdana" panose="020B0604030504040204" pitchFamily="34" charset="0"/>
                <a:cs typeface="Arial" panose="020B0604020202020204" pitchFamily="34" charset="0"/>
              </a:rPr>
              <a:t>akcize</a:t>
            </a:r>
            <a:r>
              <a:rPr lang="hr-HR" altLang="sr-Latn-RS" sz="2400" dirty="0">
                <a:ea typeface="Verdana" panose="020B0604030504040204" pitchFamily="34" charset="0"/>
                <a:cs typeface="Arial" panose="020B0604020202020204" pitchFamily="34" charset="0"/>
              </a:rPr>
              <a:t>/ trošarine, </a:t>
            </a:r>
            <a:r>
              <a:rPr lang="hr-HR" altLang="sr-Latn-RS" sz="2400" dirty="0" err="1">
                <a:ea typeface="Verdana" panose="020B0604030504040204" pitchFamily="34" charset="0"/>
                <a:cs typeface="Arial" panose="020B0604020202020204" pitchFamily="34" charset="0"/>
              </a:rPr>
              <a:t>PDV,..koji</a:t>
            </a:r>
            <a:r>
              <a:rPr lang="hr-HR" altLang="sr-Latn-RS" sz="2400" dirty="0">
                <a:ea typeface="Verdana" panose="020B0604030504040204" pitchFamily="34" charset="0"/>
                <a:cs typeface="Arial" panose="020B0604020202020204" pitchFamily="34" charset="0"/>
              </a:rPr>
              <a:t> su primjenjivi na tu robu pri uvozu)</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se razvrstava na temelju Carinske tarife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Ako razvrstavanje nije moguće ili primjereno, iznos garancije može se procijeniti. Procjenom se mora osigurati da će </a:t>
            </a:r>
            <a:r>
              <a:rPr lang="hr-HR" altLang="sr-Latn-RS" sz="2400" dirty="0" err="1">
                <a:ea typeface="Verdana" panose="020B0604030504040204" pitchFamily="34" charset="0"/>
                <a:cs typeface="Arial" panose="020B0604020202020204" pitchFamily="34" charset="0"/>
              </a:rPr>
              <a:t>obezbjeđenjem</a:t>
            </a:r>
            <a:r>
              <a:rPr lang="hr-HR" altLang="sr-Latn-RS" sz="2400" dirty="0">
                <a:ea typeface="Verdana" panose="020B0604030504040204" pitchFamily="34" charset="0"/>
                <a:cs typeface="Arial" panose="020B0604020202020204" pitchFamily="34" charset="0"/>
              </a:rPr>
              <a:t> biti pokriven cijeli iznos (carinskog) duga koji bi mogao nastati </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U iznimnim slučajevima, kada niti takva procjena nije moguća, iznos </a:t>
            </a:r>
            <a:r>
              <a:rPr lang="hr-HR" altLang="sr-Latn-RS" sz="2400" dirty="0" err="1">
                <a:ea typeface="Verdana" panose="020B0604030504040204" pitchFamily="34" charset="0"/>
                <a:cs typeface="Arial" panose="020B0604020202020204" pitchFamily="34" charset="0"/>
              </a:rPr>
              <a:t>obezbjeđenje</a:t>
            </a:r>
            <a:r>
              <a:rPr lang="hr-HR" altLang="sr-Latn-RS" sz="2400" dirty="0">
                <a:ea typeface="Verdana" panose="020B0604030504040204" pitchFamily="34" charset="0"/>
                <a:cs typeface="Arial" panose="020B0604020202020204" pitchFamily="34" charset="0"/>
              </a:rPr>
              <a:t> može biti procijenjen na 10 000 EUR (primjenjuje se na generalno i pojedinačno </a:t>
            </a:r>
            <a:r>
              <a:rPr lang="hr-HR" altLang="sr-Latn-RS" sz="2400" dirty="0" err="1">
                <a:ea typeface="Verdana" panose="020B0604030504040204" pitchFamily="34" charset="0"/>
                <a:cs typeface="Arial" panose="020B0604020202020204" pitchFamily="34" charset="0"/>
              </a:rPr>
              <a:t>obezbjeđenje</a:t>
            </a:r>
            <a:r>
              <a:rPr lang="hr-HR" altLang="sr-Latn-RS" sz="2400" dirty="0">
                <a:ea typeface="Verdana" panose="020B0604030504040204" pitchFamily="34" charset="0"/>
                <a:cs typeface="Arial" panose="020B0604020202020204" pitchFamily="34" charset="0"/>
              </a:rPr>
              <a:t>)</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00343529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Gotovinski polog/depozit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143000"/>
            <a:ext cx="8599081" cy="48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Pojedinačno </a:t>
            </a:r>
            <a:r>
              <a:rPr lang="hr-HR" altLang="sr-Latn-RS" sz="2400" dirty="0" err="1">
                <a:ea typeface="Verdana" panose="020B0604030504040204" pitchFamily="34" charset="0"/>
                <a:cs typeface="Arial" panose="020B0604020202020204" pitchFamily="34" charset="0"/>
              </a:rPr>
              <a:t>obezbjeđenje</a:t>
            </a:r>
            <a:r>
              <a:rPr lang="hr-HR" altLang="sr-Latn-RS" sz="2400" dirty="0">
                <a:ea typeface="Verdana" panose="020B0604030504040204" pitchFamily="34" charset="0"/>
                <a:cs typeface="Arial" panose="020B0604020202020204" pitchFamily="34" charset="0"/>
              </a:rPr>
              <a:t> položeno u obliku gotovinskog depozita ili drugog jednakovrijednog sredstva plaćanja daje se u skladu s važećim odredbama u polaznoj državi u kojoj se </a:t>
            </a:r>
            <a:r>
              <a:rPr lang="hr-HR" altLang="sr-Latn-RS" sz="2400" dirty="0" err="1">
                <a:ea typeface="Verdana" panose="020B0604030504040204" pitchFamily="34" charset="0"/>
                <a:cs typeface="Arial" panose="020B0604020202020204" pitchFamily="34" charset="0"/>
              </a:rPr>
              <a:t>obezbjeđenje</a:t>
            </a:r>
            <a:r>
              <a:rPr lang="hr-HR" altLang="sr-Latn-RS" sz="2400" dirty="0">
                <a:ea typeface="Verdana" panose="020B0604030504040204" pitchFamily="34" charset="0"/>
                <a:cs typeface="Arial" panose="020B0604020202020204" pitchFamily="34" charset="0"/>
              </a:rPr>
              <a:t> zahtijeva (!)</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Vrijedi u svim ugovornim strankama  Konvencije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Visina gotovinskog pologa mora biti jednaka visini duga koji može nastati u tranzitnom postupku</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Gotovinski polog se vraća tek kad je tranzitni postupak  zaključen (vraća se po službenoj dužnosti)</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Pologom upravlja polazni carinski organ (vraća ga uplatom na račun polagatelja ili osobno)</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Troškovi manipulacije sredstvima idu na trošak polagatelja gotovine</a:t>
            </a:r>
          </a:p>
        </p:txBody>
      </p:sp>
    </p:spTree>
    <p:extLst>
      <p:ext uri="{BB962C8B-B14F-4D97-AF65-F5344CB8AC3E}">
        <p14:creationId xmlns:p14="http://schemas.microsoft.com/office/powerpoint/2010/main" val="351643110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Preuzeta obveza garanta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Obveze koje daje garant u svrhu pojedinačnog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polažu se kod garantnog ureda, te se odobravaju. Garantni ured mora ih upisati u Sistem upravljanja garancijama (GMS), koji je povezan s NCTS-om.</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 svaku preuzetu obvezu garantni carinski ured korisniku postupka dostavlja sljedeće podatke:</a:t>
            </a:r>
          </a:p>
          <a:p>
            <a:pPr marL="200025" lvl="1" indent="0" eaLnBrk="1" hangingPunct="1">
              <a:defRPr/>
            </a:pPr>
            <a:r>
              <a:rPr lang="hr-HR" altLang="sr-Latn-RS" sz="2400" dirty="0">
                <a:ea typeface="Verdana" panose="020B0604030504040204" pitchFamily="34" charset="0"/>
                <a:cs typeface="Arial" panose="020B0604020202020204" pitchFamily="34" charset="0"/>
                <a:sym typeface="Monotype Sorts"/>
              </a:rPr>
              <a:t>	• referentni broj garancije (GRN)</a:t>
            </a:r>
          </a:p>
          <a:p>
            <a:pPr marL="200025" lvl="1" indent="0" eaLnBrk="1" hangingPunct="1">
              <a:defRPr/>
            </a:pPr>
            <a:r>
              <a:rPr lang="hr-HR" altLang="sr-Latn-RS" sz="2400" dirty="0">
                <a:ea typeface="Verdana" panose="020B0604030504040204" pitchFamily="34" charset="0"/>
                <a:cs typeface="Arial" panose="020B0604020202020204" pitchFamily="34" charset="0"/>
                <a:sym typeface="Monotype Sorts"/>
              </a:rPr>
              <a:t>	• pristupnu šifru povezanu s referentnim brojem 	  	garancije.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U slučaju podnošenja carinske deklaracije, ona sadržava GRN i odgovarajuću pristupnu šifru. Polazni carinski organ provjerava postojanje i valjanost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u GMS.</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0" indent="0" eaLnBrk="1" hangingPunct="1">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6475647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Preuzeta obveza garanta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Preuzeta obveza garanta u svrhu pojedinačnog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daje se korištenjem obrasca navedenog u Prilogu C1 Dodatku III Konvencije. Tu preuzetu obvezu zadržava  garantni carinski uredu tijekom njezina važenja</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Pokriva (cijeli) iznos duga koji može nastati u pojedinom tranzitnom postupku </a:t>
            </a:r>
          </a:p>
          <a:p>
            <a:pPr>
              <a:buClr>
                <a:srgbClr val="0066CC"/>
              </a:buClr>
              <a:buFont typeface="Wingdings" panose="05000000000000000000" pitchFamily="2" charset="2"/>
              <a:buChar char="q"/>
            </a:pPr>
            <a:endParaRPr lang="hr-HR" altLang="sr-Latn-RS" sz="2400" dirty="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err="1">
                <a:ea typeface="Verdana" panose="020B0604030504040204" pitchFamily="34" charset="0"/>
                <a:cs typeface="Arial" panose="020B0604020202020204" pitchFamily="34" charset="0"/>
                <a:sym typeface="Monotype Sorts"/>
              </a:rPr>
              <a:t>Obezbjeđenje</a:t>
            </a:r>
            <a:r>
              <a:rPr lang="hr-HR" altLang="sr-Latn-RS" sz="2400" dirty="0">
                <a:ea typeface="Verdana" panose="020B0604030504040204" pitchFamily="34" charset="0"/>
                <a:cs typeface="Arial" panose="020B0604020202020204" pitchFamily="34" charset="0"/>
                <a:sym typeface="Monotype Sorts"/>
              </a:rPr>
              <a:t> sadrži:</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navedene države u kojima garancija vrijedi (moguće ograničenje)</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maksimalan iznos kojeg osigurava garant</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opis robe za koju se daje </a:t>
            </a:r>
            <a:r>
              <a:rPr lang="hr-HR" altLang="sr-Latn-RS" sz="2400" dirty="0" err="1">
                <a:ea typeface="Verdana" panose="020B0604030504040204" pitchFamily="34" charset="0"/>
                <a:cs typeface="Arial" panose="020B0604020202020204" pitchFamily="34" charset="0"/>
                <a:sym typeface="Monotype Sorts"/>
              </a:rPr>
              <a:t>obezbjeđenje</a:t>
            </a:r>
            <a:endParaRPr lang="hr-HR" altLang="sr-Latn-RS" sz="2400" dirty="0">
              <a:ea typeface="Verdana" panose="020B0604030504040204" pitchFamily="34" charset="0"/>
              <a:cs typeface="Arial" panose="020B0604020202020204" pitchFamily="34" charset="0"/>
              <a:sym typeface="Monotype Sorts"/>
            </a:endParaRPr>
          </a:p>
          <a:p>
            <a:pPr marL="0" indent="0">
              <a:buClr>
                <a:srgbClr val="0066CC"/>
              </a:buClr>
            </a:pPr>
            <a:endParaRPr lang="hr-HR" altLang="sr-Latn-RS" sz="2400" dirty="0">
              <a:cs typeface="Arial" panose="020B0604020202020204" pitchFamily="34" charset="0"/>
              <a:sym typeface="Monotype Sorts"/>
            </a:endParaRPr>
          </a:p>
          <a:p>
            <a:pPr marL="0" indent="0" eaLnBrk="1" hangingPunct="1">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82629325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Kuponsko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(TC32)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1430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Preuzeta obveza koje daje garant u svrhu pojedinačnog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u obliku kupona/vaučera (TC32), polažu se garantnom carinskom urede korištenjem obrasca iz  Priloga C2 Dodatku III.- te se odobravaju. </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Zadržavaju se u tom carinskom uredu tijekom razdoblja valjanosti. </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Taj carinski ured mora upisati te obveze i kupone u GMS</a:t>
            </a:r>
          </a:p>
          <a:p>
            <a:pPr marL="638175" lvl="1" indent="-438150" eaLnBrk="1" hangingPunct="1">
              <a:buFont typeface="Wingdings" panose="05000000000000000000" pitchFamily="2" charset="2"/>
              <a:buChar char="§"/>
              <a:defRPr/>
            </a:pPr>
            <a:endParaRPr lang="hr-HR" altLang="sr-Latn-RS" sz="2400" dirty="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cs typeface="Arial" panose="020B0604020202020204" pitchFamily="34" charset="0"/>
                <a:sym typeface="Monotype Sorts"/>
              </a:rPr>
              <a:t>Obveza ne sadrži maksimalan iznos obveze te bi garantni carinski ured trebao osigurati da garant ima dovoljno novčanih sredstava za plaćanje svih (carinskih) dugova koji mogu nastati. Posebno bi trebao razmotriti ograničavanje broja kupona koje izdaje predmetni garant</a:t>
            </a:r>
          </a:p>
        </p:txBody>
      </p:sp>
    </p:spTree>
    <p:extLst>
      <p:ext uri="{BB962C8B-B14F-4D97-AF65-F5344CB8AC3E}">
        <p14:creationId xmlns:p14="http://schemas.microsoft.com/office/powerpoint/2010/main" val="387997451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332657"/>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Što je NCTS?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15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New </a:t>
            </a:r>
            <a:r>
              <a:rPr lang="hr-HR" altLang="sr-Latn-RS" sz="2400" b="1" dirty="0" err="1">
                <a:solidFill>
                  <a:srgbClr val="FF3300"/>
                </a:solidFill>
                <a:ea typeface="Verdana" panose="020B0604030504040204" pitchFamily="34" charset="0"/>
                <a:cs typeface="Arial" panose="020B0604020202020204" pitchFamily="34" charset="0"/>
              </a:rPr>
              <a:t>Computorised</a:t>
            </a:r>
            <a:r>
              <a:rPr lang="hr-HR" altLang="sr-Latn-RS" sz="2400" b="1" dirty="0">
                <a:solidFill>
                  <a:srgbClr val="FF3300"/>
                </a:solidFill>
                <a:ea typeface="Verdana" panose="020B0604030504040204" pitchFamily="34" charset="0"/>
                <a:cs typeface="Arial" panose="020B0604020202020204" pitchFamily="34" charset="0"/>
              </a:rPr>
              <a:t> </a:t>
            </a:r>
            <a:r>
              <a:rPr lang="hr-HR" altLang="sr-Latn-RS" sz="2400" b="1" dirty="0" err="1">
                <a:solidFill>
                  <a:srgbClr val="FF3300"/>
                </a:solidFill>
                <a:ea typeface="Verdana" panose="020B0604030504040204" pitchFamily="34" charset="0"/>
                <a:cs typeface="Arial" panose="020B0604020202020204" pitchFamily="34" charset="0"/>
              </a:rPr>
              <a:t>Transit</a:t>
            </a:r>
            <a:r>
              <a:rPr lang="hr-HR" altLang="sr-Latn-RS" sz="2400" b="1" dirty="0">
                <a:solidFill>
                  <a:srgbClr val="FF3300"/>
                </a:solidFill>
                <a:ea typeface="Verdana" panose="020B0604030504040204" pitchFamily="34" charset="0"/>
                <a:cs typeface="Arial" panose="020B0604020202020204" pitchFamily="34" charset="0"/>
              </a:rPr>
              <a:t> System (NCTS)</a:t>
            </a:r>
          </a:p>
          <a:p>
            <a:pPr eaLnBrk="1" hangingPunct="1">
              <a:buFont typeface="Wingdings" panose="05000000000000000000" pitchFamily="2" charset="2"/>
              <a:buChar char="Ø"/>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Informacijski sistem/sustav standardiziranih elektronskih poruka koji se razmjenjuju u postupku tranzita (gospodarstvenici/carinska tijela)</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Izrađen na temelju zajednički usvojenih DDNTA i FTSS  dokumenta (EK - DG </a:t>
            </a:r>
            <a:r>
              <a:rPr lang="hr-HR" altLang="sr-Latn-RS" sz="2400" dirty="0" err="1">
                <a:ea typeface="Verdana" panose="020B0604030504040204" pitchFamily="34" charset="0"/>
                <a:cs typeface="Arial" panose="020B0604020202020204" pitchFamily="34" charset="0"/>
              </a:rPr>
              <a:t>Taxud</a:t>
            </a:r>
            <a:r>
              <a:rPr lang="hr-HR" altLang="sr-Latn-RS" sz="2400">
                <a:ea typeface="Verdana" panose="020B0604030504040204" pitchFamily="34" charset="0"/>
                <a:cs typeface="Arial" panose="020B0604020202020204" pitchFamily="34" charset="0"/>
              </a:rPr>
              <a:t>-a)</a:t>
            </a:r>
            <a:endParaRPr lang="hr-HR" altLang="sr-Latn-RS" sz="2400" dirty="0">
              <a:ea typeface="Verdana" panose="020B0604030504040204" pitchFamily="34" charset="0"/>
              <a:cs typeface="Arial" panose="020B0604020202020204" pitchFamily="34" charset="0"/>
            </a:endParaRPr>
          </a:p>
          <a:p>
            <a:pPr marL="571500" lvl="1" indent="0" eaLnBrk="1" hangingPunct="1">
              <a:buClr>
                <a:srgbClr val="0066CC"/>
              </a:buClr>
              <a:defRPr/>
            </a:pPr>
            <a:endParaRPr lang="en-GB" altLang="sr-Latn-RS" sz="2400" dirty="0">
              <a:ea typeface="Verdana" panose="020B0604030504040204" pitchFamily="34" charset="0"/>
              <a:cs typeface="Arial" panose="020B0604020202020204" pitchFamily="34" charset="0"/>
            </a:endParaRPr>
          </a:p>
          <a:p>
            <a:pPr eaLnBrk="1" hangingPunct="1">
              <a:buFont typeface="Wingdings" panose="05000000000000000000" pitchFamily="2" charset="2"/>
              <a:buChar char="Ø"/>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89073621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Kuponsko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(TC32)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341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Kupone sastavlja garant korištenjem obrasca iz Priloga C3 Dodatku III. Konvencije, te ih daje osobama koje namjeravaju biti korisnici tranzitnog postupka. Kuponi vrijede u svim ugovornim strankama Konvencije</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Svaki kupon/vaučer pokriva iznos od 10.000 EUR za koji odgovara garant. Period važenja kupona je godinu dana od datuma izdavanja </a:t>
            </a: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3024266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Kuponsko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(TC32)</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59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Garant dostavlja garancijskom carinskom uredu sve potrebne pojedinosti o kuponima/vaučerima  pojedinačnog osiguranja koje je izdao. </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 svaki kupon garant dostavlja osobi koja namjerava biti korisnik postupka sljedeće informacije:</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referentni broj kupona (GRN)</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pristupnu šifru povezanu s referentnim brojem kupona/vaučera.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Osoba koja namjerava biti korisnik postupka ne smije promijeniti tu pristupnu šifru.</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Korisnik postupka polaže kod polaznog carinskog organa  onoliko kupona/vaučera od 10 000 EUR koliko je potrebno za pokrivanje ukupnog iznosa duga koji može nastati.</a:t>
            </a:r>
          </a:p>
          <a:p>
            <a:pPr algn="just">
              <a:buFont typeface="Wingdings" panose="05000000000000000000" pitchFamily="2" charset="2"/>
              <a:buChar char="q"/>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0021392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Kupon/Vaučer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D7C8958-853D-4146-B13D-9613A91AF275}"/>
              </a:ext>
            </a:extLst>
          </p:cNvPr>
          <p:cNvSpPr/>
          <p:nvPr/>
        </p:nvSpPr>
        <p:spPr>
          <a:xfrm>
            <a:off x="533400" y="990600"/>
            <a:ext cx="8229600" cy="5355312"/>
          </a:xfrm>
          <a:prstGeom prst="rect">
            <a:avLst/>
          </a:prstGeom>
        </p:spPr>
        <p:txBody>
          <a:bodyPr wrap="square">
            <a:spAutoFit/>
          </a:bodyPr>
          <a:lstStyle/>
          <a:p>
            <a:pPr algn="ctr"/>
            <a:r>
              <a:rPr lang="hr-HR" sz="1800" dirty="0"/>
              <a:t>PRILOG C3 KUPON POJEDINAČNOG OSIGURANJA</a:t>
            </a:r>
          </a:p>
          <a:p>
            <a:endParaRPr lang="hr-HR" sz="1800" dirty="0"/>
          </a:p>
          <a:p>
            <a:endParaRPr lang="hr-HR" sz="1800" dirty="0"/>
          </a:p>
          <a:p>
            <a:endParaRPr lang="hr-HR" sz="1800" dirty="0"/>
          </a:p>
          <a:p>
            <a:endParaRPr lang="hr-HR" sz="1800" dirty="0"/>
          </a:p>
          <a:p>
            <a:endParaRPr lang="hr-HR" sz="1800" dirty="0"/>
          </a:p>
          <a:p>
            <a:endParaRPr lang="hr-HR" sz="1800" dirty="0"/>
          </a:p>
          <a:p>
            <a:endParaRPr lang="hr-HR" sz="1800" dirty="0"/>
          </a:p>
          <a:p>
            <a:endParaRPr lang="hr-HR" sz="1800" dirty="0"/>
          </a:p>
          <a:p>
            <a:endParaRPr lang="hr-HR" sz="1800" dirty="0"/>
          </a:p>
          <a:p>
            <a:endParaRPr lang="hr-HR" sz="1800" dirty="0"/>
          </a:p>
          <a:p>
            <a:endParaRPr lang="hr-HR" sz="1800" dirty="0"/>
          </a:p>
          <a:p>
            <a:endParaRPr lang="hr-HR" sz="1800" dirty="0"/>
          </a:p>
          <a:p>
            <a:endParaRPr lang="hr-HR" sz="1800" dirty="0"/>
          </a:p>
          <a:p>
            <a:endParaRPr lang="hr-HR" sz="1800" dirty="0"/>
          </a:p>
          <a:p>
            <a:endParaRPr lang="hr-HR" sz="1800" dirty="0"/>
          </a:p>
          <a:p>
            <a:endParaRPr lang="hr-HR" sz="1800" dirty="0"/>
          </a:p>
          <a:p>
            <a:endParaRPr lang="hr-HR" sz="1800" dirty="0"/>
          </a:p>
          <a:p>
            <a:endParaRPr lang="hr-HR" sz="1800" dirty="0"/>
          </a:p>
        </p:txBody>
      </p:sp>
      <p:pic>
        <p:nvPicPr>
          <p:cNvPr id="5" name="Picture 4">
            <a:extLst>
              <a:ext uri="{FF2B5EF4-FFF2-40B4-BE49-F238E27FC236}">
                <a16:creationId xmlns:a16="http://schemas.microsoft.com/office/drawing/2014/main" id="{0CA01E8B-8A14-4B3C-B86F-EB5BC374FF63}"/>
              </a:ext>
            </a:extLst>
          </p:cNvPr>
          <p:cNvPicPr>
            <a:picLocks noChangeAspect="1"/>
          </p:cNvPicPr>
          <p:nvPr/>
        </p:nvPicPr>
        <p:blipFill>
          <a:blip r:embed="rId3"/>
          <a:stretch>
            <a:fillRect/>
          </a:stretch>
        </p:blipFill>
        <p:spPr>
          <a:xfrm>
            <a:off x="156958" y="1473750"/>
            <a:ext cx="8987042" cy="5247294"/>
          </a:xfrm>
          <a:prstGeom prst="rect">
            <a:avLst/>
          </a:prstGeom>
        </p:spPr>
      </p:pic>
    </p:spTree>
    <p:extLst>
      <p:ext uri="{BB962C8B-B14F-4D97-AF65-F5344CB8AC3E}">
        <p14:creationId xmlns:p14="http://schemas.microsoft.com/office/powerpoint/2010/main" val="149717595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332657"/>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Izdavatelji kuponskog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12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endParaRPr lang="hr-HR"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endParaRPr lang="hr-HR" sz="2400" b="1" dirty="0">
              <a:effectLst>
                <a:outerShdw blurRad="38100" dist="38100" dir="2700000" algn="tl">
                  <a:srgbClr val="000000">
                    <a:alpha val="43137"/>
                  </a:srgbClr>
                </a:outerShdw>
              </a:effectLst>
            </a:endParaRPr>
          </a:p>
          <a:p>
            <a:pPr marL="638175" lvl="1" indent="-438150" eaLnBrk="1" hangingPunct="1">
              <a:buFont typeface="Wingdings" panose="05000000000000000000" pitchFamily="2" charset="2"/>
              <a:buChar char="§"/>
              <a:defRPr/>
            </a:pPr>
            <a:endParaRPr lang="hr-HR" sz="2400" b="1" dirty="0">
              <a:effectLst>
                <a:outerShdw blurRad="38100" dist="38100" dir="2700000" algn="tl">
                  <a:srgbClr val="000000">
                    <a:alpha val="43137"/>
                  </a:srgbClr>
                </a:outerShdw>
              </a:effectLst>
            </a:endParaRPr>
          </a:p>
          <a:p>
            <a:pPr marL="638175" lvl="1" indent="-438150" eaLnBrk="1" hangingPunct="1">
              <a:buFont typeface="Wingdings" panose="05000000000000000000" pitchFamily="2" charset="2"/>
              <a:buChar char="§"/>
              <a:defRPr/>
            </a:pPr>
            <a:endParaRPr lang="hr-HR" sz="2400" b="1" dirty="0">
              <a:effectLst>
                <a:outerShdw blurRad="38100" dist="38100" dir="2700000" algn="tl">
                  <a:srgbClr val="000000">
                    <a:alpha val="43137"/>
                  </a:srgbClr>
                </a:outerShdw>
              </a:effectLst>
            </a:endParaRPr>
          </a:p>
          <a:p>
            <a:pPr marL="638175" lvl="1" indent="-438150" eaLnBrk="1" hangingPunct="1">
              <a:buFont typeface="Wingdings" panose="05000000000000000000" pitchFamily="2" charset="2"/>
              <a:buChar char="§"/>
              <a:defRPr/>
            </a:pPr>
            <a:endParaRPr lang="hr-HR" sz="2400" dirty="0">
              <a:solidFill>
                <a:srgbClr val="0000CC"/>
              </a:solidFill>
            </a:endParaRPr>
          </a:p>
          <a:p>
            <a:pPr marL="638175" lvl="1" indent="-438150" eaLnBrk="1" hangingPunct="1">
              <a:buFont typeface="Wingdings" panose="05000000000000000000" pitchFamily="2" charset="2"/>
              <a:buChar char="§"/>
              <a:defRPr/>
            </a:pPr>
            <a:endParaRPr lang="hr-HR" sz="2400" dirty="0">
              <a:solidFill>
                <a:srgbClr val="0000CC"/>
              </a:solidFill>
            </a:endParaRPr>
          </a:p>
          <a:p>
            <a:pPr marL="638175" lvl="1" indent="-438150" eaLnBrk="1" hangingPunct="1">
              <a:buFont typeface="Wingdings" panose="05000000000000000000" pitchFamily="2" charset="2"/>
              <a:buChar char="§"/>
              <a:defRPr/>
            </a:pPr>
            <a:endParaRPr lang="hr-HR" sz="2400" dirty="0">
              <a:solidFill>
                <a:srgbClr val="0000CC"/>
              </a:solidFill>
            </a:endParaRPr>
          </a:p>
          <a:p>
            <a:pPr marL="638175" lvl="1" indent="-438150" eaLnBrk="1" hangingPunct="1">
              <a:buFont typeface="Wingdings" panose="05000000000000000000" pitchFamily="2" charset="2"/>
              <a:buChar char="§"/>
              <a:defRPr/>
            </a:pPr>
            <a:endParaRPr lang="hr-HR" sz="2400" dirty="0">
              <a:solidFill>
                <a:srgbClr val="0000CC"/>
              </a:solidFill>
            </a:endParaRPr>
          </a:p>
          <a:p>
            <a:pPr marL="638175" lvl="1" indent="-438150" eaLnBrk="1" hangingPunct="1">
              <a:buFont typeface="Wingdings" panose="05000000000000000000" pitchFamily="2" charset="2"/>
              <a:buChar char="§"/>
              <a:defRPr/>
            </a:pPr>
            <a:endParaRPr lang="hr-HR" sz="2400" dirty="0">
              <a:solidFill>
                <a:srgbClr val="0000CC"/>
              </a:solidFill>
            </a:endParaRPr>
          </a:p>
          <a:p>
            <a:pPr marL="200025" lvl="1" indent="0" eaLnBrk="1" hangingPunct="1">
              <a:defRPr/>
            </a:pPr>
            <a:r>
              <a:rPr lang="hr-HR" sz="2400" dirty="0">
                <a:solidFill>
                  <a:srgbClr val="0000CC"/>
                </a:solidFill>
              </a:rPr>
              <a:t> </a:t>
            </a:r>
          </a:p>
          <a:p>
            <a:pPr marL="638175" lvl="1" indent="-43815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8241F6FE-5E21-47DD-8205-E938C88BCAE0}"/>
              </a:ext>
            </a:extLst>
          </p:cNvPr>
          <p:cNvGraphicFramePr>
            <a:graphicFrameLocks noGrp="1"/>
          </p:cNvGraphicFramePr>
          <p:nvPr>
            <p:extLst>
              <p:ext uri="{D42A27DB-BD31-4B8C-83A1-F6EECF244321}">
                <p14:modId xmlns:p14="http://schemas.microsoft.com/office/powerpoint/2010/main" val="3477491419"/>
              </p:ext>
            </p:extLst>
          </p:nvPr>
        </p:nvGraphicFramePr>
        <p:xfrm>
          <a:off x="316318" y="990600"/>
          <a:ext cx="8599080" cy="3931920"/>
        </p:xfrm>
        <a:graphic>
          <a:graphicData uri="http://schemas.openxmlformats.org/drawingml/2006/table">
            <a:tbl>
              <a:tblPr firstRow="1" bandRow="1">
                <a:tableStyleId>{5C22544A-7EE6-4342-B048-85BDC9FD1C3A}</a:tableStyleId>
              </a:tblPr>
              <a:tblGrid>
                <a:gridCol w="1360082">
                  <a:extLst>
                    <a:ext uri="{9D8B030D-6E8A-4147-A177-3AD203B41FA5}">
                      <a16:colId xmlns:a16="http://schemas.microsoft.com/office/drawing/2014/main" val="2337913457"/>
                    </a:ext>
                  </a:extLst>
                </a:gridCol>
                <a:gridCol w="5029200">
                  <a:extLst>
                    <a:ext uri="{9D8B030D-6E8A-4147-A177-3AD203B41FA5}">
                      <a16:colId xmlns:a16="http://schemas.microsoft.com/office/drawing/2014/main" val="4110496861"/>
                    </a:ext>
                  </a:extLst>
                </a:gridCol>
                <a:gridCol w="1295400">
                  <a:extLst>
                    <a:ext uri="{9D8B030D-6E8A-4147-A177-3AD203B41FA5}">
                      <a16:colId xmlns:a16="http://schemas.microsoft.com/office/drawing/2014/main" val="3042626681"/>
                    </a:ext>
                  </a:extLst>
                </a:gridCol>
                <a:gridCol w="914398">
                  <a:extLst>
                    <a:ext uri="{9D8B030D-6E8A-4147-A177-3AD203B41FA5}">
                      <a16:colId xmlns:a16="http://schemas.microsoft.com/office/drawing/2014/main" val="879339152"/>
                    </a:ext>
                  </a:extLst>
                </a:gridCol>
              </a:tblGrid>
              <a:tr h="264160">
                <a:tc>
                  <a:txBody>
                    <a:bodyPr/>
                    <a:lstStyle/>
                    <a:p>
                      <a:pPr algn="l"/>
                      <a:r>
                        <a:rPr lang="hr-HR" sz="1600" b="0" i="0" u="none" strike="noStrike" baseline="0" dirty="0">
                          <a:latin typeface="CIDFont+F4"/>
                        </a:rPr>
                        <a:t>COUNTRY</a:t>
                      </a:r>
                      <a:endParaRPr lang="hr-HR" sz="1600" dirty="0"/>
                    </a:p>
                  </a:txBody>
                  <a:tcPr/>
                </a:tc>
                <a:tc>
                  <a:txBody>
                    <a:bodyPr/>
                    <a:lstStyle/>
                    <a:p>
                      <a:pPr algn="l"/>
                      <a:r>
                        <a:rPr lang="hr-HR" sz="1600" b="0" i="0" u="none" strike="noStrike" baseline="0" dirty="0">
                          <a:latin typeface="CIDFont+F4"/>
                        </a:rPr>
                        <a:t>GUARANTOR</a:t>
                      </a:r>
                    </a:p>
                    <a:p>
                      <a:endParaRPr lang="hr-HR" sz="1600" dirty="0"/>
                    </a:p>
                  </a:txBody>
                  <a:tcPr/>
                </a:tc>
                <a:tc>
                  <a:txBody>
                    <a:bodyPr/>
                    <a:lstStyle/>
                    <a:p>
                      <a:pPr algn="l"/>
                      <a:r>
                        <a:rPr lang="hr-HR" sz="1600" b="0" i="0" u="none" strike="noStrike" baseline="0" dirty="0">
                          <a:latin typeface="CIDFont+F4"/>
                        </a:rPr>
                        <a:t>DATE OF</a:t>
                      </a:r>
                    </a:p>
                    <a:p>
                      <a:pPr algn="l"/>
                      <a:r>
                        <a:rPr lang="hr-HR" sz="1600" b="0" i="0" u="none" strike="noStrike" baseline="0" dirty="0">
                          <a:latin typeface="CIDFont+F4"/>
                        </a:rPr>
                        <a:t>ACCEPTANCE</a:t>
                      </a:r>
                      <a:endParaRPr lang="hr-H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600" b="0" i="0" u="none" strike="noStrike" baseline="0" dirty="0">
                          <a:latin typeface="CIDFont+F4"/>
                        </a:rPr>
                        <a:t>REMARKS</a:t>
                      </a:r>
                      <a:endParaRPr lang="hr-HR" sz="1600" dirty="0"/>
                    </a:p>
                    <a:p>
                      <a:endParaRPr lang="hr-HR" sz="1600" dirty="0"/>
                    </a:p>
                  </a:txBody>
                  <a:tcPr/>
                </a:tc>
                <a:extLst>
                  <a:ext uri="{0D108BD9-81ED-4DB2-BD59-A6C34878D82A}">
                    <a16:rowId xmlns:a16="http://schemas.microsoft.com/office/drawing/2014/main" val="4207868381"/>
                  </a:ext>
                </a:extLst>
              </a:tr>
              <a:tr h="584200">
                <a:tc>
                  <a:txBody>
                    <a:bodyPr/>
                    <a:lstStyle/>
                    <a:p>
                      <a:r>
                        <a:rPr lang="hr-HR" sz="1800" b="0" i="0" u="none" strike="noStrike" kern="1200" baseline="0" dirty="0">
                          <a:solidFill>
                            <a:schemeClr val="dk1"/>
                          </a:solidFill>
                          <a:latin typeface="+mn-lt"/>
                          <a:ea typeface="+mn-ea"/>
                          <a:cs typeface="+mn-cs"/>
                        </a:rPr>
                        <a:t>DENMARK</a:t>
                      </a:r>
                      <a:endParaRPr lang="hr-HR" dirty="0"/>
                    </a:p>
                  </a:txBody>
                  <a:tcPr/>
                </a:tc>
                <a:tc>
                  <a:txBody>
                    <a:bodyPr/>
                    <a:lstStyle/>
                    <a:p>
                      <a:r>
                        <a:rPr lang="hr-HR" sz="1800" b="0" i="0" u="none" strike="noStrike" kern="1200" baseline="0" dirty="0">
                          <a:solidFill>
                            <a:schemeClr val="dk1"/>
                          </a:solidFill>
                          <a:latin typeface="+mn-lt"/>
                          <a:ea typeface="+mn-ea"/>
                          <a:cs typeface="+mn-cs"/>
                        </a:rPr>
                        <a:t>Danske </a:t>
                      </a:r>
                      <a:r>
                        <a:rPr lang="hr-HR" sz="1800" b="0" i="0" u="none" strike="noStrike" kern="1200" baseline="0" dirty="0" err="1">
                          <a:solidFill>
                            <a:schemeClr val="dk1"/>
                          </a:solidFill>
                          <a:latin typeface="+mn-lt"/>
                          <a:ea typeface="+mn-ea"/>
                          <a:cs typeface="+mn-cs"/>
                        </a:rPr>
                        <a:t>Speditører</a:t>
                      </a:r>
                      <a:r>
                        <a:rPr lang="hr-HR" sz="1800" b="0" i="0" u="none" strike="noStrike" kern="1200" baseline="0" dirty="0">
                          <a:solidFill>
                            <a:schemeClr val="dk1"/>
                          </a:solidFill>
                          <a:latin typeface="+mn-lt"/>
                          <a:ea typeface="+mn-ea"/>
                          <a:cs typeface="+mn-cs"/>
                        </a:rPr>
                        <a:t>  </a:t>
                      </a:r>
                      <a:r>
                        <a:rPr lang="hr-HR" sz="1800" b="0" i="0" u="none" strike="noStrike" kern="1200" baseline="0" dirty="0" err="1">
                          <a:solidFill>
                            <a:schemeClr val="dk1"/>
                          </a:solidFill>
                          <a:latin typeface="+mn-lt"/>
                          <a:ea typeface="+mn-ea"/>
                          <a:cs typeface="+mn-cs"/>
                        </a:rPr>
                        <a:t>BøRSEN</a:t>
                      </a:r>
                      <a:endParaRPr lang="hr-HR" sz="1800" b="0" i="0" u="none" strike="noStrike" kern="1200" baseline="0" dirty="0">
                        <a:solidFill>
                          <a:schemeClr val="dk1"/>
                        </a:solidFill>
                        <a:latin typeface="+mn-lt"/>
                        <a:ea typeface="+mn-ea"/>
                        <a:cs typeface="+mn-cs"/>
                      </a:endParaRPr>
                    </a:p>
                    <a:p>
                      <a:r>
                        <a:rPr lang="hr-HR" sz="1800" b="0" i="0" u="none" strike="noStrike" kern="1200" baseline="0" dirty="0">
                          <a:solidFill>
                            <a:schemeClr val="dk1"/>
                          </a:solidFill>
                          <a:latin typeface="+mn-lt"/>
                          <a:ea typeface="+mn-ea"/>
                          <a:cs typeface="+mn-cs"/>
                        </a:rPr>
                        <a:t>DK – 1217 </a:t>
                      </a:r>
                      <a:r>
                        <a:rPr lang="hr-HR" sz="1800" b="0" i="0" u="none" strike="noStrike" kern="1200" baseline="0" dirty="0" err="1">
                          <a:solidFill>
                            <a:schemeClr val="dk1"/>
                          </a:solidFill>
                          <a:latin typeface="+mn-lt"/>
                          <a:ea typeface="+mn-ea"/>
                          <a:cs typeface="+mn-cs"/>
                        </a:rPr>
                        <a:t>København</a:t>
                      </a:r>
                      <a:r>
                        <a:rPr lang="hr-HR" sz="1800" b="0" i="0" u="none" strike="noStrike" kern="1200" baseline="0" dirty="0">
                          <a:solidFill>
                            <a:schemeClr val="dk1"/>
                          </a:solidFill>
                          <a:latin typeface="+mn-lt"/>
                          <a:ea typeface="+mn-ea"/>
                          <a:cs typeface="+mn-cs"/>
                        </a:rPr>
                        <a:t> 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b="0" i="0" u="none" strike="noStrike" kern="1200" baseline="0" dirty="0">
                          <a:solidFill>
                            <a:schemeClr val="dk1"/>
                          </a:solidFill>
                          <a:latin typeface="+mn-lt"/>
                          <a:ea typeface="+mn-ea"/>
                          <a:cs typeface="+mn-cs"/>
                        </a:rPr>
                        <a:t>14.12.2006</a:t>
                      </a:r>
                      <a:endParaRPr lang="hr-HR" dirty="0"/>
                    </a:p>
                    <a:p>
                      <a:endParaRPr lang="hr-HR" dirty="0"/>
                    </a:p>
                  </a:txBody>
                  <a:tcPr/>
                </a:tc>
                <a:tc>
                  <a:txBody>
                    <a:bodyPr/>
                    <a:lstStyle/>
                    <a:p>
                      <a:endParaRPr lang="hr-HR"/>
                    </a:p>
                  </a:txBody>
                  <a:tcPr/>
                </a:tc>
                <a:extLst>
                  <a:ext uri="{0D108BD9-81ED-4DB2-BD59-A6C34878D82A}">
                    <a16:rowId xmlns:a16="http://schemas.microsoft.com/office/drawing/2014/main" val="2161958997"/>
                  </a:ext>
                </a:extLst>
              </a:tr>
              <a:tr h="584200">
                <a:tc>
                  <a:txBody>
                    <a:bodyPr/>
                    <a:lstStyle/>
                    <a:p>
                      <a:r>
                        <a:rPr lang="hr-HR" dirty="0"/>
                        <a:t>GREECE</a:t>
                      </a:r>
                    </a:p>
                  </a:txBody>
                  <a:tcPr/>
                </a:tc>
                <a:tc>
                  <a:txBody>
                    <a:bodyPr/>
                    <a:lstStyle/>
                    <a:p>
                      <a:r>
                        <a:rPr lang="hr-HR" sz="1800" b="0" i="0" u="none" strike="noStrike" kern="1200" baseline="0" dirty="0" err="1">
                          <a:solidFill>
                            <a:schemeClr val="dk1"/>
                          </a:solidFill>
                          <a:latin typeface="+mn-lt"/>
                          <a:ea typeface="+mn-ea"/>
                          <a:cs typeface="+mn-cs"/>
                        </a:rPr>
                        <a:t>Greek</a:t>
                      </a:r>
                      <a:r>
                        <a:rPr lang="hr-HR" sz="1800" b="0" i="0" u="none" strike="noStrike" kern="1200" baseline="0" dirty="0">
                          <a:solidFill>
                            <a:schemeClr val="dk1"/>
                          </a:solidFill>
                          <a:latin typeface="+mn-lt"/>
                          <a:ea typeface="+mn-ea"/>
                          <a:cs typeface="+mn-cs"/>
                        </a:rPr>
                        <a:t> </a:t>
                      </a:r>
                      <a:r>
                        <a:rPr lang="hr-HR" sz="1800" b="0" i="0" u="none" strike="noStrike" kern="1200" baseline="0" dirty="0" err="1">
                          <a:solidFill>
                            <a:schemeClr val="dk1"/>
                          </a:solidFill>
                          <a:latin typeface="+mn-lt"/>
                          <a:ea typeface="+mn-ea"/>
                          <a:cs typeface="+mn-cs"/>
                        </a:rPr>
                        <a:t>Federation</a:t>
                      </a:r>
                      <a:r>
                        <a:rPr lang="hr-HR" sz="1800" b="0" i="0" u="none" strike="noStrike" kern="1200" baseline="0" dirty="0">
                          <a:solidFill>
                            <a:schemeClr val="dk1"/>
                          </a:solidFill>
                          <a:latin typeface="+mn-lt"/>
                          <a:ea typeface="+mn-ea"/>
                          <a:cs typeface="+mn-cs"/>
                        </a:rPr>
                        <a:t> </a:t>
                      </a:r>
                      <a:r>
                        <a:rPr lang="hr-HR" sz="1800" b="0" i="0" u="none" strike="noStrike" kern="1200" baseline="0" dirty="0" err="1">
                          <a:solidFill>
                            <a:schemeClr val="dk1"/>
                          </a:solidFill>
                          <a:latin typeface="+mn-lt"/>
                          <a:ea typeface="+mn-ea"/>
                          <a:cs typeface="+mn-cs"/>
                        </a:rPr>
                        <a:t>of</a:t>
                      </a:r>
                      <a:r>
                        <a:rPr lang="hr-HR" sz="1800" b="0" i="0" u="none" strike="noStrike" kern="1200" baseline="0" dirty="0">
                          <a:solidFill>
                            <a:schemeClr val="dk1"/>
                          </a:solidFill>
                          <a:latin typeface="+mn-lt"/>
                          <a:ea typeface="+mn-ea"/>
                          <a:cs typeface="+mn-cs"/>
                        </a:rPr>
                        <a:t> International Road Transport </a:t>
                      </a:r>
                      <a:r>
                        <a:rPr lang="hr-HR" sz="1800" b="0" i="0" u="none" strike="noStrike" kern="1200" baseline="0" dirty="0" err="1">
                          <a:solidFill>
                            <a:schemeClr val="dk1"/>
                          </a:solidFill>
                          <a:latin typeface="+mn-lt"/>
                          <a:ea typeface="+mn-ea"/>
                          <a:cs typeface="+mn-cs"/>
                        </a:rPr>
                        <a:t>Carriers</a:t>
                      </a:r>
                      <a:r>
                        <a:rPr lang="hr-HR" sz="1800" b="0" i="0" u="none" strike="noStrike" kern="1200" baseline="0" dirty="0">
                          <a:solidFill>
                            <a:schemeClr val="dk1"/>
                          </a:solidFill>
                          <a:latin typeface="+mn-lt"/>
                          <a:ea typeface="+mn-ea"/>
                          <a:cs typeface="+mn-cs"/>
                        </a:rPr>
                        <a:t> (O.F.A.E); </a:t>
                      </a:r>
                      <a:r>
                        <a:rPr lang="hr-HR" sz="1800" b="0" i="0" u="none" strike="noStrike" kern="1200" baseline="0" dirty="0" err="1">
                          <a:solidFill>
                            <a:schemeClr val="dk1"/>
                          </a:solidFill>
                          <a:latin typeface="+mn-lt"/>
                          <a:ea typeface="+mn-ea"/>
                          <a:cs typeface="+mn-cs"/>
                        </a:rPr>
                        <a:t>Patision</a:t>
                      </a:r>
                      <a:r>
                        <a:rPr lang="hr-HR" sz="1800" b="0" i="0" u="none" strike="noStrike" kern="1200" baseline="0" dirty="0">
                          <a:solidFill>
                            <a:schemeClr val="dk1"/>
                          </a:solidFill>
                          <a:latin typeface="+mn-lt"/>
                          <a:ea typeface="+mn-ea"/>
                          <a:cs typeface="+mn-cs"/>
                        </a:rPr>
                        <a:t> 351, 111 41 </a:t>
                      </a:r>
                      <a:r>
                        <a:rPr lang="hr-HR" sz="1800" b="0" i="0" u="none" strike="noStrike" kern="1200" baseline="0" dirty="0" err="1">
                          <a:solidFill>
                            <a:schemeClr val="dk1"/>
                          </a:solidFill>
                          <a:latin typeface="+mn-lt"/>
                          <a:ea typeface="+mn-ea"/>
                          <a:cs typeface="+mn-cs"/>
                        </a:rPr>
                        <a:t>Athens</a:t>
                      </a:r>
                      <a:r>
                        <a:rPr lang="hr-HR" sz="1800" b="0" i="0" u="none" strike="noStrike" kern="1200" baseline="0" dirty="0">
                          <a:solidFill>
                            <a:schemeClr val="dk1"/>
                          </a:solidFill>
                          <a:latin typeface="+mn-lt"/>
                          <a:ea typeface="+mn-ea"/>
                          <a:cs typeface="+mn-cs"/>
                        </a:rPr>
                        <a:t>, GREECE</a:t>
                      </a:r>
                      <a:endParaRPr lang="hr-HR" dirty="0"/>
                    </a:p>
                  </a:txBody>
                  <a:tcPr/>
                </a:tc>
                <a:tc>
                  <a:txBody>
                    <a:bodyPr/>
                    <a:lstStyle/>
                    <a:p>
                      <a:r>
                        <a:rPr lang="hr-HR" dirty="0"/>
                        <a:t>14.12.2006</a:t>
                      </a:r>
                    </a:p>
                  </a:txBody>
                  <a:tcPr/>
                </a:tc>
                <a:tc>
                  <a:txBody>
                    <a:bodyPr/>
                    <a:lstStyle/>
                    <a:p>
                      <a:endParaRPr lang="hr-HR" dirty="0"/>
                    </a:p>
                  </a:txBody>
                  <a:tcPr/>
                </a:tc>
                <a:extLst>
                  <a:ext uri="{0D108BD9-81ED-4DB2-BD59-A6C34878D82A}">
                    <a16:rowId xmlns:a16="http://schemas.microsoft.com/office/drawing/2014/main" val="2752632371"/>
                  </a:ext>
                </a:extLst>
              </a:tr>
              <a:tr h="584200">
                <a:tc>
                  <a:txBody>
                    <a:bodyPr/>
                    <a:lstStyle/>
                    <a:p>
                      <a:r>
                        <a:rPr lang="hr-HR" dirty="0"/>
                        <a:t>SPAIN</a:t>
                      </a:r>
                    </a:p>
                  </a:txBody>
                  <a:tcPr/>
                </a:tc>
                <a:tc>
                  <a:txBody>
                    <a:bodyPr/>
                    <a:lstStyle/>
                    <a:p>
                      <a:r>
                        <a:rPr lang="hr-HR" sz="1800" b="0" i="0" u="none" strike="noStrike" kern="1200" baseline="0" dirty="0">
                          <a:solidFill>
                            <a:schemeClr val="dk1"/>
                          </a:solidFill>
                          <a:latin typeface="+mn-lt"/>
                          <a:ea typeface="+mn-ea"/>
                          <a:cs typeface="+mn-cs"/>
                        </a:rPr>
                        <a:t>ASTIC – </a:t>
                      </a:r>
                      <a:r>
                        <a:rPr lang="hr-HR" sz="1800" b="0" i="0" u="none" strike="noStrike" kern="1200" baseline="0" dirty="0" err="1">
                          <a:solidFill>
                            <a:schemeClr val="dk1"/>
                          </a:solidFill>
                          <a:latin typeface="+mn-lt"/>
                          <a:ea typeface="+mn-ea"/>
                          <a:cs typeface="+mn-cs"/>
                        </a:rPr>
                        <a:t>Asociación</a:t>
                      </a:r>
                      <a:r>
                        <a:rPr lang="hr-HR" sz="1800" b="0" i="0" u="none" strike="noStrike" kern="1200" baseline="0" dirty="0">
                          <a:solidFill>
                            <a:schemeClr val="dk1"/>
                          </a:solidFill>
                          <a:latin typeface="+mn-lt"/>
                          <a:ea typeface="+mn-ea"/>
                          <a:cs typeface="+mn-cs"/>
                        </a:rPr>
                        <a:t> del Transporte </a:t>
                      </a:r>
                      <a:r>
                        <a:rPr lang="hr-HR" sz="1800" b="0" i="0" u="none" strike="noStrike" kern="1200" baseline="0" dirty="0" err="1">
                          <a:solidFill>
                            <a:schemeClr val="dk1"/>
                          </a:solidFill>
                          <a:latin typeface="+mn-lt"/>
                          <a:ea typeface="+mn-ea"/>
                          <a:cs typeface="+mn-cs"/>
                        </a:rPr>
                        <a:t>Internacional</a:t>
                      </a:r>
                      <a:r>
                        <a:rPr lang="hr-HR" sz="1800" b="0" i="0" u="none" strike="noStrike" kern="1200" baseline="0" dirty="0">
                          <a:solidFill>
                            <a:schemeClr val="dk1"/>
                          </a:solidFill>
                          <a:latin typeface="+mn-lt"/>
                          <a:ea typeface="+mn-ea"/>
                          <a:cs typeface="+mn-cs"/>
                        </a:rPr>
                        <a:t> </a:t>
                      </a:r>
                      <a:r>
                        <a:rPr lang="hr-HR" sz="1800" b="0" i="0" u="none" strike="noStrike" kern="1200" baseline="0" dirty="0" err="1">
                          <a:solidFill>
                            <a:schemeClr val="dk1"/>
                          </a:solidFill>
                          <a:latin typeface="+mn-lt"/>
                          <a:ea typeface="+mn-ea"/>
                          <a:cs typeface="+mn-cs"/>
                        </a:rPr>
                        <a:t>por</a:t>
                      </a:r>
                      <a:r>
                        <a:rPr lang="hr-HR" sz="1800" b="0" i="0" u="none" strike="noStrike" kern="1200" baseline="0" dirty="0">
                          <a:solidFill>
                            <a:schemeClr val="dk1"/>
                          </a:solidFill>
                          <a:latin typeface="+mn-lt"/>
                          <a:ea typeface="+mn-ea"/>
                          <a:cs typeface="+mn-cs"/>
                        </a:rPr>
                        <a:t> </a:t>
                      </a:r>
                      <a:r>
                        <a:rPr lang="hr-HR" sz="1800" b="0" i="0" u="none" strike="noStrike" kern="1200" baseline="0" dirty="0" err="1">
                          <a:solidFill>
                            <a:schemeClr val="dk1"/>
                          </a:solidFill>
                          <a:latin typeface="+mn-lt"/>
                          <a:ea typeface="+mn-ea"/>
                          <a:cs typeface="+mn-cs"/>
                        </a:rPr>
                        <a:t>Carretera</a:t>
                      </a:r>
                      <a:r>
                        <a:rPr lang="hr-HR" sz="1800" b="0" i="0" u="none" strike="noStrike" kern="1200" baseline="0" dirty="0">
                          <a:solidFill>
                            <a:schemeClr val="dk1"/>
                          </a:solidFill>
                          <a:latin typeface="+mn-lt"/>
                          <a:ea typeface="+mn-ea"/>
                          <a:cs typeface="+mn-cs"/>
                        </a:rPr>
                        <a:t>  </a:t>
                      </a:r>
                      <a:r>
                        <a:rPr lang="es-ES" sz="1800" b="0" i="0" u="none" strike="noStrike" kern="1200" baseline="0" dirty="0">
                          <a:solidFill>
                            <a:schemeClr val="dk1"/>
                          </a:solidFill>
                          <a:latin typeface="+mn-lt"/>
                          <a:ea typeface="+mn-ea"/>
                          <a:cs typeface="+mn-cs"/>
                        </a:rPr>
                        <a:t>C/ López de Hoyos, 322 – 2ª</a:t>
                      </a:r>
                      <a:r>
                        <a:rPr lang="hr-HR" sz="1800" b="0" i="0" u="none" strike="noStrike" kern="1200" baseline="0" dirty="0">
                          <a:solidFill>
                            <a:schemeClr val="dk1"/>
                          </a:solidFill>
                          <a:latin typeface="+mn-lt"/>
                          <a:ea typeface="+mn-ea"/>
                          <a:cs typeface="+mn-cs"/>
                        </a:rPr>
                        <a:t> </a:t>
                      </a:r>
                      <a:r>
                        <a:rPr lang="hr-HR" sz="1800" b="0" i="0" u="none" strike="noStrike" kern="1200" baseline="0" dirty="0" err="1">
                          <a:solidFill>
                            <a:schemeClr val="dk1"/>
                          </a:solidFill>
                          <a:latin typeface="+mn-lt"/>
                          <a:ea typeface="+mn-ea"/>
                          <a:cs typeface="+mn-cs"/>
                        </a:rPr>
                        <a:t>planta</a:t>
                      </a:r>
                      <a:endParaRPr lang="hr-HR" sz="1800" b="0" i="0" u="none" strike="noStrike" kern="1200" baseline="0" dirty="0">
                        <a:solidFill>
                          <a:schemeClr val="dk1"/>
                        </a:solidFill>
                        <a:latin typeface="+mn-lt"/>
                        <a:ea typeface="+mn-ea"/>
                        <a:cs typeface="+mn-cs"/>
                      </a:endParaRPr>
                    </a:p>
                    <a:p>
                      <a:r>
                        <a:rPr lang="hr-HR" sz="1800" b="0" i="0" u="none" strike="noStrike" kern="1200" baseline="0" dirty="0">
                          <a:solidFill>
                            <a:schemeClr val="dk1"/>
                          </a:solidFill>
                          <a:latin typeface="+mn-lt"/>
                          <a:ea typeface="+mn-ea"/>
                          <a:cs typeface="+mn-cs"/>
                        </a:rPr>
                        <a:t>28043 Madrid</a:t>
                      </a:r>
                      <a:endParaRPr lang="hr-HR" dirty="0"/>
                    </a:p>
                  </a:txBody>
                  <a:tcPr/>
                </a:tc>
                <a:tc>
                  <a:txBody>
                    <a:bodyPr/>
                    <a:lstStyle/>
                    <a:p>
                      <a:r>
                        <a:rPr lang="hr-HR" dirty="0"/>
                        <a:t>14.12.2006</a:t>
                      </a:r>
                    </a:p>
                  </a:txBody>
                  <a:tcPr/>
                </a:tc>
                <a:tc>
                  <a:txBody>
                    <a:bodyPr/>
                    <a:lstStyle/>
                    <a:p>
                      <a:endParaRPr lang="hr-HR" dirty="0"/>
                    </a:p>
                  </a:txBody>
                  <a:tcPr/>
                </a:tc>
                <a:extLst>
                  <a:ext uri="{0D108BD9-81ED-4DB2-BD59-A6C34878D82A}">
                    <a16:rowId xmlns:a16="http://schemas.microsoft.com/office/drawing/2014/main" val="3736153608"/>
                  </a:ext>
                </a:extLst>
              </a:tr>
              <a:tr h="137160">
                <a:tc>
                  <a:txBody>
                    <a:bodyPr/>
                    <a:lstStyle/>
                    <a:p>
                      <a:r>
                        <a:rPr lang="hr-HR" dirty="0"/>
                        <a:t>CZECH REPUBLIC</a:t>
                      </a:r>
                    </a:p>
                  </a:txBody>
                  <a:tcPr/>
                </a:tc>
                <a:tc>
                  <a:txBody>
                    <a:bodyPr/>
                    <a:lstStyle/>
                    <a:p>
                      <a:r>
                        <a:rPr lang="hr-HR" sz="1800" b="0" i="0" u="none" strike="noStrike" kern="1200" baseline="0" dirty="0">
                          <a:solidFill>
                            <a:schemeClr val="dk1"/>
                          </a:solidFill>
                          <a:latin typeface="+mn-lt"/>
                          <a:ea typeface="+mn-ea"/>
                          <a:cs typeface="+mn-cs"/>
                        </a:rPr>
                        <a:t>PST Ostrava, </a:t>
                      </a:r>
                      <a:r>
                        <a:rPr lang="hr-HR" sz="1800" b="0" i="0" u="none" strike="noStrike" kern="1200" baseline="0" dirty="0" err="1">
                          <a:solidFill>
                            <a:schemeClr val="dk1"/>
                          </a:solidFill>
                          <a:latin typeface="+mn-lt"/>
                          <a:ea typeface="+mn-ea"/>
                          <a:cs typeface="+mn-cs"/>
                        </a:rPr>
                        <a:t>a.s</a:t>
                      </a:r>
                      <a:r>
                        <a:rPr lang="hr-HR" sz="1800" b="0" i="0" u="none" strike="noStrike" kern="1200" baseline="0" dirty="0">
                          <a:solidFill>
                            <a:schemeClr val="dk1"/>
                          </a:solidFill>
                          <a:latin typeface="+mn-lt"/>
                          <a:ea typeface="+mn-ea"/>
                          <a:cs typeface="+mn-cs"/>
                        </a:rPr>
                        <a:t>. </a:t>
                      </a:r>
                      <a:r>
                        <a:rPr lang="hr-HR" sz="1800" b="0" i="0" u="none" strike="noStrike" kern="1200" baseline="0" dirty="0" err="1">
                          <a:solidFill>
                            <a:schemeClr val="dk1"/>
                          </a:solidFill>
                          <a:latin typeface="+mn-lt"/>
                          <a:ea typeface="+mn-ea"/>
                          <a:cs typeface="+mn-cs"/>
                        </a:rPr>
                        <a:t>Nádražní</a:t>
                      </a:r>
                      <a:r>
                        <a:rPr lang="hr-HR" sz="1800" b="0" i="0" u="none" strike="noStrike" kern="1200" baseline="0" dirty="0">
                          <a:solidFill>
                            <a:schemeClr val="dk1"/>
                          </a:solidFill>
                          <a:latin typeface="+mn-lt"/>
                          <a:ea typeface="+mn-ea"/>
                          <a:cs typeface="+mn-cs"/>
                        </a:rPr>
                        <a:t> 112/969 , CZ-702 00 Ostrava-Moravská ; Ostrava</a:t>
                      </a:r>
                      <a:endParaRPr lang="hr-HR" dirty="0"/>
                    </a:p>
                  </a:txBody>
                  <a:tcPr/>
                </a:tc>
                <a:tc>
                  <a:txBody>
                    <a:bodyPr/>
                    <a:lstStyle/>
                    <a:p>
                      <a:endParaRPr lang="hr-HR"/>
                    </a:p>
                  </a:txBody>
                  <a:tcPr/>
                </a:tc>
                <a:tc>
                  <a:txBody>
                    <a:bodyPr/>
                    <a:lstStyle/>
                    <a:p>
                      <a:endParaRPr lang="hr-HR" dirty="0"/>
                    </a:p>
                  </a:txBody>
                  <a:tcPr/>
                </a:tc>
                <a:extLst>
                  <a:ext uri="{0D108BD9-81ED-4DB2-BD59-A6C34878D82A}">
                    <a16:rowId xmlns:a16="http://schemas.microsoft.com/office/drawing/2014/main" val="4060064706"/>
                  </a:ext>
                </a:extLst>
              </a:tr>
            </a:tbl>
          </a:graphicData>
        </a:graphic>
      </p:graphicFrame>
      <p:sp>
        <p:nvSpPr>
          <p:cNvPr id="8" name="Rectangle 7">
            <a:extLst>
              <a:ext uri="{FF2B5EF4-FFF2-40B4-BE49-F238E27FC236}">
                <a16:creationId xmlns:a16="http://schemas.microsoft.com/office/drawing/2014/main" id="{3C996AA6-D440-468D-988F-38018B1228BE}"/>
              </a:ext>
            </a:extLst>
          </p:cNvPr>
          <p:cNvSpPr/>
          <p:nvPr/>
        </p:nvSpPr>
        <p:spPr>
          <a:xfrm>
            <a:off x="316317" y="5373469"/>
            <a:ext cx="8599081" cy="646331"/>
          </a:xfrm>
          <a:prstGeom prst="rect">
            <a:avLst/>
          </a:prstGeom>
        </p:spPr>
        <p:txBody>
          <a:bodyPr wrap="square">
            <a:spAutoFit/>
          </a:bodyPr>
          <a:lstStyle/>
          <a:p>
            <a:r>
              <a:rPr lang="hr-HR" sz="1800" dirty="0">
                <a:hlinkClick r:id="rId3"/>
              </a:rPr>
              <a:t>https://ec.europa.eu/taxation_customs/sites/taxation/files/iii.7.1.list_of_guarantors_authorised_to_issue_tc32_individual_guarantee_vouchers.pdf</a:t>
            </a:r>
            <a:r>
              <a:rPr lang="hr-HR" sz="1800" dirty="0"/>
              <a:t> </a:t>
            </a:r>
          </a:p>
        </p:txBody>
      </p:sp>
    </p:spTree>
    <p:extLst>
      <p:ext uri="{BB962C8B-B14F-4D97-AF65-F5344CB8AC3E}">
        <p14:creationId xmlns:p14="http://schemas.microsoft.com/office/powerpoint/2010/main" val="301548855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Generalno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i oslobođenje od polaganja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542925" lvl="1" indent="-34290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pitchFamily="2" charset="2"/>
              </a:rPr>
              <a:t>Predstavlja jedan od oblika pojednostavnjenja zajedničkog tranzitnog postupka </a:t>
            </a:r>
            <a:r>
              <a:rPr lang="hr-HR" altLang="sr-Latn-RS" sz="2400" dirty="0">
                <a:ea typeface="Verdana" panose="020B0604030504040204" pitchFamily="34" charset="0"/>
                <a:cs typeface="Arial" panose="020B0604020202020204" pitchFamily="34" charset="0"/>
              </a:rPr>
              <a:t>(čl. 55. točka (a) Dodatak 1. Konvencije).</a:t>
            </a:r>
          </a:p>
          <a:p>
            <a:pPr marL="342900" indent="-342900" algn="just">
              <a:buFont typeface="Wingdings" panose="05000000000000000000" pitchFamily="2" charset="2"/>
              <a:buChar char="§"/>
              <a:defRPr/>
            </a:pPr>
            <a:endParaRPr lang="hr-HR" altLang="sr-Latn-RS" sz="2400" dirty="0">
              <a:solidFill>
                <a:srgbClr val="000000"/>
              </a:solidFill>
              <a:cs typeface="Arial" panose="020B0604020202020204" pitchFamily="34" charset="0"/>
              <a:sym typeface="Monotype Sorts" pitchFamily="2" charset="2"/>
            </a:endParaRPr>
          </a:p>
          <a:p>
            <a:pPr marL="542925" lvl="1" indent="-34290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pitchFamily="2" charset="2"/>
              </a:rPr>
              <a:t>Instrument za </a:t>
            </a:r>
            <a:r>
              <a:rPr lang="hr-HR" altLang="sr-Latn-RS" sz="2400" dirty="0" err="1">
                <a:ea typeface="Verdana" panose="020B0604030504040204" pitchFamily="34" charset="0"/>
                <a:cs typeface="Arial" panose="020B0604020202020204" pitchFamily="34" charset="0"/>
                <a:sym typeface="Monotype Sorts" pitchFamily="2" charset="2"/>
              </a:rPr>
              <a:t>obezbjeđenje</a:t>
            </a:r>
            <a:r>
              <a:rPr lang="hr-HR" altLang="sr-Latn-RS" sz="2400" dirty="0">
                <a:ea typeface="Verdana" panose="020B0604030504040204" pitchFamily="34" charset="0"/>
                <a:cs typeface="Arial" panose="020B0604020202020204" pitchFamily="34" charset="0"/>
                <a:sym typeface="Monotype Sorts" pitchFamily="2" charset="2"/>
              </a:rPr>
              <a:t> mogućeg duga koji se može koristiti za </a:t>
            </a:r>
            <a:r>
              <a:rPr lang="hr-HR" altLang="sr-Latn-RS" sz="2400" dirty="0" err="1">
                <a:ea typeface="Verdana" panose="020B0604030504040204" pitchFamily="34" charset="0"/>
                <a:cs typeface="Arial" panose="020B0604020202020204" pitchFamily="34" charset="0"/>
                <a:sym typeface="Monotype Sorts" pitchFamily="2" charset="2"/>
              </a:rPr>
              <a:t>obezbjeđenje</a:t>
            </a:r>
            <a:r>
              <a:rPr lang="hr-HR" altLang="sr-Latn-RS" sz="2400" dirty="0">
                <a:ea typeface="Verdana" panose="020B0604030504040204" pitchFamily="34" charset="0"/>
                <a:cs typeface="Arial" panose="020B0604020202020204" pitchFamily="34" charset="0"/>
                <a:sym typeface="Monotype Sorts" pitchFamily="2" charset="2"/>
              </a:rPr>
              <a:t> duga u više tranzitnih operacija /</a:t>
            </a:r>
            <a:r>
              <a:rPr lang="hr-HR" altLang="sr-Latn-RS" sz="2400" dirty="0" err="1">
                <a:ea typeface="Verdana" panose="020B0604030504040204" pitchFamily="34" charset="0"/>
                <a:cs typeface="Arial" panose="020B0604020202020204" pitchFamily="34" charset="0"/>
                <a:sym typeface="Monotype Sorts" pitchFamily="2" charset="2"/>
              </a:rPr>
              <a:t>prevoza</a:t>
            </a:r>
            <a:r>
              <a:rPr lang="hr-HR" altLang="sr-Latn-RS" sz="2400" dirty="0">
                <a:ea typeface="Verdana" panose="020B0604030504040204" pitchFamily="34" charset="0"/>
                <a:cs typeface="Arial" panose="020B0604020202020204" pitchFamily="34" charset="0"/>
                <a:sym typeface="Monotype Sorts" pitchFamily="2" charset="2"/>
              </a:rPr>
              <a:t> koji se odvijaju u isto vrijeme </a:t>
            </a:r>
          </a:p>
          <a:p>
            <a:pPr marL="342900" indent="-342900" algn="just">
              <a:buFont typeface="Wingdings" panose="05000000000000000000" pitchFamily="2" charset="2"/>
              <a:buChar char="§"/>
              <a:defRPr/>
            </a:pPr>
            <a:endParaRPr lang="hr-HR" altLang="sr-Latn-RS" sz="2400" dirty="0">
              <a:solidFill>
                <a:srgbClr val="000000"/>
              </a:solidFill>
              <a:cs typeface="Arial" panose="020B0604020202020204" pitchFamily="34" charset="0"/>
              <a:sym typeface="Monotype Sorts" pitchFamily="2" charset="2"/>
            </a:endParaRPr>
          </a:p>
          <a:p>
            <a:pPr marL="542925" lvl="1" indent="-34290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pitchFamily="2" charset="2"/>
              </a:rPr>
              <a:t>Korištenje mora biti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pitchFamily="2" charset="2"/>
              </a:rPr>
              <a:t>pisanim putem zatraženo i od nadležnih carinskih tijela odobreno</a:t>
            </a:r>
            <a:r>
              <a:rPr lang="hr-HR" altLang="sr-Latn-RS" sz="2400" dirty="0">
                <a:ea typeface="Verdana" panose="020B0604030504040204" pitchFamily="34" charset="0"/>
                <a:cs typeface="Arial" panose="020B0604020202020204" pitchFamily="34" charset="0"/>
                <a:sym typeface="Monotype Sorts" pitchFamily="2" charset="2"/>
              </a:rPr>
              <a:t> - </a:t>
            </a:r>
            <a:r>
              <a:rPr lang="hr-HR" altLang="sr-Latn-RS" sz="2400" dirty="0" err="1">
                <a:ea typeface="Verdana" panose="020B0604030504040204" pitchFamily="34" charset="0"/>
                <a:cs typeface="Arial" panose="020B0604020202020204" pitchFamily="34" charset="0"/>
                <a:sym typeface="Monotype Sorts" pitchFamily="2" charset="2"/>
              </a:rPr>
              <a:t>izdatim</a:t>
            </a:r>
            <a:r>
              <a:rPr lang="hr-HR" altLang="sr-Latn-RS" sz="2400" dirty="0">
                <a:ea typeface="Verdana" panose="020B0604030504040204" pitchFamily="34" charset="0"/>
                <a:cs typeface="Arial" panose="020B0604020202020204" pitchFamily="34" charset="0"/>
                <a:sym typeface="Monotype Sorts" pitchFamily="2" charset="2"/>
              </a:rPr>
              <a:t> odobrenjem</a:t>
            </a:r>
          </a:p>
          <a:p>
            <a:pPr marL="342900" indent="-342900" algn="just">
              <a:buFont typeface="Wingdings" panose="05000000000000000000" pitchFamily="2" charset="2"/>
              <a:buChar char="§"/>
              <a:defRPr/>
            </a:pPr>
            <a:endParaRPr lang="hr-HR" altLang="sr-Latn-RS" sz="2400" dirty="0">
              <a:solidFill>
                <a:srgbClr val="000000"/>
              </a:solidFill>
              <a:cs typeface="Arial" panose="020B0604020202020204" pitchFamily="34" charset="0"/>
              <a:sym typeface="Monotype Sorts" pitchFamily="2" charset="2"/>
            </a:endParaRPr>
          </a:p>
          <a:p>
            <a:pPr marL="542925" lvl="1" indent="-34290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pitchFamily="2" charset="2"/>
              </a:rPr>
              <a:t>Može se primijeniti isključivo za zajednički tranzitni  postupak (tj. ne može se koristiti za druge carinske postupke)</a:t>
            </a:r>
          </a:p>
          <a:p>
            <a:pPr marL="342900" indent="-342900"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0455441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75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Uvjeti za korištenje generalnog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i oslobođenja od polaganja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96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Uvjeti za izdavanje odobrenja za korištenja zajedničke garancije/oslobođenja od polaganja garancije koje mora ispuniti podnositelj zahtjeva:</a:t>
            </a:r>
          </a:p>
          <a:p>
            <a:pPr algn="just">
              <a:buClr>
                <a:srgbClr val="0066CC"/>
              </a:buClr>
              <a:buFont typeface="Wingdings" pitchFamily="2" charset="2"/>
              <a:buChar char="q"/>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podnositelj zahtjeva ima poslovni </a:t>
            </a:r>
            <a:r>
              <a:rPr lang="hr-HR" altLang="sr-Latn-RS" sz="2400" dirty="0" err="1">
                <a:ea typeface="Verdana" panose="020B0604030504040204" pitchFamily="34" charset="0"/>
                <a:cs typeface="Arial" panose="020B0604020202020204" pitchFamily="34" charset="0"/>
                <a:sym typeface="Monotype Sorts"/>
              </a:rPr>
              <a:t>nastan</a:t>
            </a:r>
            <a:r>
              <a:rPr lang="hr-HR" altLang="sr-Latn-RS" sz="2400" dirty="0">
                <a:ea typeface="Verdana" panose="020B0604030504040204" pitchFamily="34" charset="0"/>
                <a:cs typeface="Arial" panose="020B0604020202020204" pitchFamily="34" charset="0"/>
                <a:sym typeface="Monotype Sorts"/>
              </a:rPr>
              <a:t> na carinskom području ugovorne stranke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podnositelj zahtjeva nije počinio teške povrede ili ponovljene povrede carinskog zakonodavstva i poreznih pravila niti teška kaznena djela povezana s njegovom privrednom aktivnosti</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podnositelj zahtjeva redovito primjenjuje zajednički tranzitni postupak ili ima praktične standarde osposobljenosti ili stručne kvalifikacije izravno povezane s aktivnosti koja se obavlja </a:t>
            </a:r>
          </a:p>
          <a:p>
            <a:pPr eaLnBrk="1" hangingPunct="1">
              <a:buFont typeface="Wingdings" panose="05000000000000000000" pitchFamily="2" charset="2"/>
              <a:buChar char="Ø"/>
              <a:defRPr/>
            </a:pPr>
            <a:endParaRPr lang="en-GB" altLang="sk-SK" sz="2400" dirty="0">
              <a:ea typeface="Verdana" panose="020B0604030504040204" pitchFamily="34" charset="0"/>
              <a:cs typeface="Arial" panose="020B0604020202020204" pitchFamily="34" charset="0"/>
            </a:endParaRP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451859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Zahtjev za izdavanje odobrenja za korištenje generalnog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ili oslobođenja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59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Zahtjev za odobravanje korištenja </a:t>
            </a:r>
          </a:p>
          <a:p>
            <a:pPr algn="just">
              <a:buClr>
                <a:srgbClr val="0066CC"/>
              </a:buClr>
              <a:buFont typeface="Wingdings" pitchFamily="2" charset="2"/>
              <a:buChar char="q"/>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Zahtjev za odobrenje primjene pojednostavnjenja mora biti datiran i potpisan a način podnošenja utvrđuju ugovorne stranke (CG za sebe!!!) </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Zahtjevom moraju biti obuhvaćene sve činjenice koje će carinskim tijelima omogućiti provjeru jesu li ispunjeni uvjeti pod kojima se primjena takvih pojednostavnjenja može odobriti</a:t>
            </a:r>
          </a:p>
          <a:p>
            <a:pPr marL="914400" lvl="1" indent="-342900"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k-SK" sz="2400" dirty="0">
                <a:ea typeface="Verdana" panose="020B0604030504040204" pitchFamily="34" charset="0"/>
                <a:cs typeface="Arial" panose="020B0604020202020204" pitchFamily="34" charset="0"/>
              </a:rPr>
              <a:t>P</a:t>
            </a:r>
            <a:r>
              <a:rPr lang="en-GB" altLang="sk-SK" sz="2400" dirty="0" err="1">
                <a:ea typeface="Verdana" panose="020B0604030504040204" pitchFamily="34" charset="0"/>
                <a:cs typeface="Arial" panose="020B0604020202020204" pitchFamily="34" charset="0"/>
              </a:rPr>
              <a:t>odnos</a:t>
            </a:r>
            <a:r>
              <a:rPr lang="hr-HR" altLang="sk-SK" sz="2400" dirty="0" err="1">
                <a:ea typeface="Verdana" panose="020B0604030504040204" pitchFamily="34" charset="0"/>
                <a:cs typeface="Arial" panose="020B0604020202020204" pitchFamily="34" charset="0"/>
              </a:rPr>
              <a:t>it</a:t>
            </a:r>
            <a:r>
              <a:rPr lang="en-GB" altLang="sk-SK" sz="2400" dirty="0">
                <a:ea typeface="Verdana" panose="020B0604030504040204" pitchFamily="34" charset="0"/>
                <a:cs typeface="Arial" panose="020B0604020202020204" pitchFamily="34" charset="0"/>
              </a:rPr>
              <a:t>e</a:t>
            </a:r>
            <a:r>
              <a:rPr lang="hr-HR" altLang="sk-SK" sz="2400" dirty="0" err="1">
                <a:ea typeface="Verdana" panose="020B0604030504040204" pitchFamily="34" charset="0"/>
                <a:cs typeface="Arial" panose="020B0604020202020204" pitchFamily="34" charset="0"/>
              </a:rPr>
              <a:t>lj</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zahtjev</a:t>
            </a:r>
            <a:r>
              <a:rPr lang="hr-HR" altLang="sk-SK" sz="2400" dirty="0">
                <a:ea typeface="Verdana" panose="020B0604030504040204" pitchFamily="34" charset="0"/>
                <a:cs typeface="Arial" panose="020B0604020202020204" pitchFamily="34" charset="0"/>
              </a:rPr>
              <a:t>a </a:t>
            </a:r>
            <a:r>
              <a:rPr lang="en-GB" altLang="sk-SK" sz="2400" dirty="0" err="1">
                <a:ea typeface="Verdana" panose="020B0604030504040204" pitchFamily="34" charset="0"/>
                <a:cs typeface="Arial" panose="020B0604020202020204" pitchFamily="34" charset="0"/>
              </a:rPr>
              <a:t>odgovor</a:t>
            </a:r>
            <a:r>
              <a:rPr lang="hr-HR" altLang="sk-SK" sz="2400" dirty="0">
                <a:ea typeface="Verdana" panose="020B0604030504040204" pitchFamily="34" charset="0"/>
                <a:cs typeface="Arial" panose="020B0604020202020204" pitchFamily="34" charset="0"/>
              </a:rPr>
              <a:t>a</a:t>
            </a:r>
            <a:r>
              <a:rPr lang="en-GB" altLang="sk-SK" sz="2400" dirty="0">
                <a:ea typeface="Verdana" panose="020B0604030504040204" pitchFamily="34" charset="0"/>
                <a:cs typeface="Arial" panose="020B0604020202020204" pitchFamily="34" charset="0"/>
              </a:rPr>
              <a:t>n</a:t>
            </a:r>
            <a:r>
              <a:rPr lang="hr-HR" altLang="sk-SK" sz="2400" dirty="0">
                <a:ea typeface="Verdana" panose="020B0604030504040204" pitchFamily="34" charset="0"/>
                <a:cs typeface="Arial" panose="020B0604020202020204" pitchFamily="34" charset="0"/>
              </a:rPr>
              <a:t> je </a:t>
            </a:r>
            <a:r>
              <a:rPr lang="en-GB" altLang="sk-SK" sz="2400" dirty="0">
                <a:ea typeface="Verdana" panose="020B0604030504040204" pitchFamily="34" charset="0"/>
                <a:cs typeface="Arial" panose="020B0604020202020204" pitchFamily="34" charset="0"/>
              </a:rPr>
              <a:t>za:</a:t>
            </a:r>
            <a:endParaRPr lang="hr-HR" altLang="sk-SK"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točnost</a:t>
            </a:r>
            <a:r>
              <a:rPr lang="en-GB" altLang="sk-SK" sz="2400" dirty="0">
                <a:ea typeface="Verdana" panose="020B0604030504040204" pitchFamily="34" charset="0"/>
                <a:cs typeface="Arial" panose="020B0604020202020204" pitchFamily="34" charset="0"/>
              </a:rPr>
              <a:t> i </a:t>
            </a:r>
            <a:r>
              <a:rPr lang="en-GB" altLang="sk-SK" sz="2400" dirty="0" err="1">
                <a:ea typeface="Verdana" panose="020B0604030504040204" pitchFamily="34" charset="0"/>
                <a:cs typeface="Arial" panose="020B0604020202020204" pitchFamily="34" charset="0"/>
              </a:rPr>
              <a:t>potpunost</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informacija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navedenih</a:t>
            </a:r>
            <a:r>
              <a:rPr lang="en-GB" altLang="sk-SK" sz="2400" dirty="0">
                <a:ea typeface="Verdana" panose="020B0604030504040204" pitchFamily="34" charset="0"/>
                <a:cs typeface="Arial" panose="020B0604020202020204" pitchFamily="34" charset="0"/>
              </a:rPr>
              <a:t> u </a:t>
            </a:r>
            <a:r>
              <a:rPr lang="en-GB" altLang="sk-SK" sz="2400" dirty="0" err="1">
                <a:ea typeface="Verdana" panose="020B0604030504040204" pitchFamily="34" charset="0"/>
                <a:cs typeface="Arial" panose="020B0604020202020204" pitchFamily="34" charset="0"/>
              </a:rPr>
              <a:t>zahtjevu</a:t>
            </a:r>
            <a:r>
              <a:rPr lang="en-GB" altLang="sk-SK" sz="2400" dirty="0">
                <a:ea typeface="Verdana" panose="020B0604030504040204" pitchFamily="34" charset="0"/>
                <a:cs typeface="Arial" panose="020B0604020202020204" pitchFamily="34" charset="0"/>
              </a:rPr>
              <a:t>;</a:t>
            </a:r>
          </a:p>
          <a:p>
            <a:pPr marL="981075" lvl="2" indent="-438150" eaLnBrk="1" hangingPunct="1">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vjerodostojnost</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točnost</a:t>
            </a:r>
            <a:r>
              <a:rPr lang="en-GB" altLang="sk-SK" sz="2400" dirty="0">
                <a:ea typeface="Verdana" panose="020B0604030504040204" pitchFamily="34" charset="0"/>
                <a:cs typeface="Arial" panose="020B0604020202020204" pitchFamily="34" charset="0"/>
              </a:rPr>
              <a:t> i </a:t>
            </a:r>
            <a:r>
              <a:rPr lang="en-GB" altLang="sk-SK" sz="2400" dirty="0" err="1">
                <a:ea typeface="Verdana" panose="020B0604030504040204" pitchFamily="34" charset="0"/>
                <a:cs typeface="Arial" panose="020B0604020202020204" pitchFamily="34" charset="0"/>
              </a:rPr>
              <a:t>valjanost</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svih</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isprava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priloženih</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zahtjevu</a:t>
            </a:r>
            <a:r>
              <a:rPr lang="en-GB" altLang="sk-SK" sz="2400" dirty="0">
                <a:ea typeface="Verdana" panose="020B0604030504040204" pitchFamily="34" charset="0"/>
                <a:cs typeface="Arial" panose="020B0604020202020204" pitchFamily="34" charset="0"/>
              </a:rPr>
              <a:t>.</a:t>
            </a: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4646008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Zahtjev za izdavanje odobrenja za korištenje generalnog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ili oslobođenja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86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Mjesto podnošenja zahtjeva </a:t>
            </a:r>
          </a:p>
          <a:p>
            <a:pPr algn="just">
              <a:buClr>
                <a:srgbClr val="0066CC"/>
              </a:buClr>
              <a:buFont typeface="Wingdings" pitchFamily="2" charset="2"/>
              <a:buChar char="q"/>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Zahtjevi za izdavanje odobrenja podnose se carinskim tijelima nadležnima za mjesto gdje se vodi ili je dostupna glavna računovodstvena evidencija podnositelja zahtjeva u carinske svrhe i gdje se treba provoditi barem dio aktivnosti obuhvaćenih odobrenjem</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Glavna računovodstvena evidencija podnositelja zahtjeva odnosi se na evidenciju i dokumentaciju koje carinskim tijelima omogućuju izdavanje odobrenja</a:t>
            </a:r>
          </a:p>
          <a:p>
            <a:pPr marL="571500" lvl="1" indent="0" algn="just">
              <a:buClr>
                <a:srgbClr val="0066CC"/>
              </a:buClr>
              <a:defRPr/>
            </a:pPr>
            <a:endParaRPr lang="hr-HR" altLang="sr-Latn-RS" sz="2400" dirty="0">
              <a:solidFill>
                <a:srgbClr val="000000"/>
              </a:solidFill>
              <a:cs typeface="Arial" pitchFamily="34" charset="0"/>
              <a:sym typeface="Monotype Sorts"/>
            </a:endParaRP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3272005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Zahtjev za izdavanje odobrenja za korištenje generalnog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ili oslobođenja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12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Donošenje odluke o zahtjevu  </a:t>
            </a:r>
          </a:p>
          <a:p>
            <a:pPr algn="just">
              <a:buClr>
                <a:srgbClr val="0066CC"/>
              </a:buClr>
              <a:buFont typeface="Wingdings" pitchFamily="2" charset="2"/>
              <a:buChar char="q"/>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Zahtjevi se prihvaćaju ili odbijaju, a odobrenja izdaju u skladu s odredbama koje su na snazi u ugovornim strankama.</a:t>
            </a:r>
          </a:p>
          <a:p>
            <a:pPr lvl="1"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U odlukama o odbijanju zahtjeva navode se razlozi odbijanja te se oni priopćuju podnositelju zahtjeva u skladu s rokovima i odredbama koji su na snazi u relevantnoj ugovornoj stranci.</a:t>
            </a: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907832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Zahtjev za izdavanje odobrenja za korištenje generalnog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ili oslobođenja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4829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endParaRPr lang="hr-HR" altLang="sr-Latn-RS" sz="2400" b="1" dirty="0">
              <a:solidFill>
                <a:srgbClr val="FF3300"/>
              </a:solidFill>
              <a:ea typeface="Verdana" panose="020B0604030504040204" pitchFamily="34" charset="0"/>
              <a:cs typeface="Arial" panose="020B0604020202020204" pitchFamily="34" charset="0"/>
              <a:sym typeface="Monotype Sorts"/>
            </a:endParaRPr>
          </a:p>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Donošenje odluke o zahtjevu</a:t>
            </a:r>
          </a:p>
          <a:p>
            <a:pPr marL="0" indent="0" algn="just">
              <a:buClr>
                <a:srgbClr val="0066CC"/>
              </a:buClr>
              <a:defRPr/>
            </a:pPr>
            <a:r>
              <a:rPr lang="hr-HR" altLang="sr-Latn-RS" sz="2400" b="1" dirty="0">
                <a:solidFill>
                  <a:srgbClr val="000000"/>
                </a:solidFill>
                <a:cs typeface="Arial" pitchFamily="34" charset="0"/>
                <a:sym typeface="Monotype Sorts"/>
              </a:rPr>
              <a:t>  </a:t>
            </a:r>
          </a:p>
          <a:p>
            <a:pPr marL="638175" lvl="1" indent="-438150" eaLnBrk="1" hangingPunct="1">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Odobrenje</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se daje korisniku odobrenja, u njemu se na</a:t>
            </a:r>
            <a:r>
              <a:rPr lang="en-GB" altLang="sk-SK" sz="2400" dirty="0" err="1">
                <a:ea typeface="Verdana" panose="020B0604030504040204" pitchFamily="34" charset="0"/>
                <a:cs typeface="Arial" panose="020B0604020202020204" pitchFamily="34" charset="0"/>
              </a:rPr>
              <a:t>vode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uvjeti</a:t>
            </a:r>
            <a:r>
              <a:rPr lang="en-GB" altLang="sk-SK" sz="2400" dirty="0">
                <a:ea typeface="Verdana" panose="020B0604030504040204" pitchFamily="34" charset="0"/>
                <a:cs typeface="Arial" panose="020B0604020202020204" pitchFamily="34" charset="0"/>
              </a:rPr>
              <a:t> za </a:t>
            </a:r>
            <a:r>
              <a:rPr lang="hr-HR" altLang="sk-SK" sz="2400" dirty="0">
                <a:ea typeface="Verdana" panose="020B0604030504040204" pitchFamily="34" charset="0"/>
                <a:cs typeface="Arial" panose="020B0604020202020204" pitchFamily="34" charset="0"/>
              </a:rPr>
              <a:t>njegovu </a:t>
            </a:r>
            <a:r>
              <a:rPr lang="en-GB" altLang="sk-SK" sz="2400" dirty="0" err="1">
                <a:ea typeface="Verdana" panose="020B0604030504040204" pitchFamily="34" charset="0"/>
                <a:cs typeface="Arial" panose="020B0604020202020204" pitchFamily="34" charset="0"/>
              </a:rPr>
              <a:t>primjenu</a:t>
            </a:r>
            <a:r>
              <a:rPr lang="hr-HR" altLang="sk-SK" sz="2400" dirty="0">
                <a:ea typeface="Verdana" panose="020B0604030504040204" pitchFamily="34" charset="0"/>
                <a:cs typeface="Arial" panose="020B0604020202020204" pitchFamily="34" charset="0"/>
              </a:rPr>
              <a:t>, u</a:t>
            </a:r>
            <a:r>
              <a:rPr lang="en-GB" altLang="sk-SK" sz="2400" dirty="0" err="1">
                <a:ea typeface="Verdana" panose="020B0604030504040204" pitchFamily="34" charset="0"/>
                <a:cs typeface="Arial" panose="020B0604020202020204" pitchFamily="34" charset="0"/>
              </a:rPr>
              <a:t>tvrđuju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operativne</a:t>
            </a:r>
            <a:r>
              <a:rPr lang="en-GB" altLang="sk-SK" sz="2400" dirty="0">
                <a:ea typeface="Verdana" panose="020B0604030504040204" pitchFamily="34" charset="0"/>
                <a:cs typeface="Arial" panose="020B0604020202020204" pitchFamily="34" charset="0"/>
              </a:rPr>
              <a:t> i </a:t>
            </a:r>
            <a:r>
              <a:rPr lang="en-GB" altLang="sk-SK" sz="2400" dirty="0" err="1">
                <a:ea typeface="Verdana" panose="020B0604030504040204" pitchFamily="34" charset="0"/>
                <a:cs typeface="Arial" panose="020B0604020202020204" pitchFamily="34" charset="0"/>
              </a:rPr>
              <a:t>kontrolne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mjere</a:t>
            </a:r>
            <a:endParaRPr lang="hr-HR" altLang="sk-SK" sz="2400" dirty="0">
              <a:ea typeface="Verdana" panose="020B0604030504040204" pitchFamily="34" charset="0"/>
              <a:cs typeface="Arial" panose="020B0604020202020204" pitchFamily="34" charset="0"/>
            </a:endParaRPr>
          </a:p>
          <a:p>
            <a:pPr lvl="1" algn="just">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a:p>
            <a:pPr marL="638175" lvl="1" indent="-438150" eaLnBrk="1" hangingPunct="1">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Odobrenje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proizvodi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učinke</a:t>
            </a:r>
            <a:r>
              <a:rPr lang="en-GB" altLang="sk-SK" sz="2400" dirty="0">
                <a:ea typeface="Verdana" panose="020B0604030504040204" pitchFamily="34" charset="0"/>
                <a:cs typeface="Arial" panose="020B0604020202020204" pitchFamily="34" charset="0"/>
              </a:rPr>
              <a:t> od </a:t>
            </a:r>
            <a:r>
              <a:rPr lang="en-GB" altLang="sk-SK" sz="2400" dirty="0" err="1">
                <a:ea typeface="Verdana" panose="020B0604030504040204" pitchFamily="34" charset="0"/>
                <a:cs typeface="Arial" panose="020B0604020202020204" pitchFamily="34" charset="0"/>
              </a:rPr>
              <a:t>datuma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koji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podnositelj</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zahtjeva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primi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odobrenje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ili</a:t>
            </a:r>
            <a:r>
              <a:rPr lang="en-GB" altLang="sk-SK" sz="2400" dirty="0">
                <a:ea typeface="Verdana" panose="020B0604030504040204" pitchFamily="34" charset="0"/>
                <a:cs typeface="Arial" panose="020B0604020202020204" pitchFamily="34" charset="0"/>
              </a:rPr>
              <a:t> se </a:t>
            </a:r>
            <a:r>
              <a:rPr lang="en-GB" altLang="sk-SK" sz="2400" dirty="0" err="1">
                <a:ea typeface="Verdana" panose="020B0604030504040204" pitchFamily="34" charset="0"/>
                <a:cs typeface="Arial" panose="020B0604020202020204" pitchFamily="34" charset="0"/>
              </a:rPr>
              <a:t>smatra</a:t>
            </a:r>
            <a:r>
              <a:rPr lang="en-GB" altLang="sk-SK" sz="2400" dirty="0">
                <a:ea typeface="Verdana" panose="020B0604030504040204" pitchFamily="34" charset="0"/>
                <a:cs typeface="Arial" panose="020B0604020202020204" pitchFamily="34" charset="0"/>
              </a:rPr>
              <a:t> da </a:t>
            </a:r>
            <a:r>
              <a:rPr lang="en-GB" altLang="sk-SK" sz="2400" dirty="0" err="1">
                <a:ea typeface="Verdana" panose="020B0604030504040204" pitchFamily="34" charset="0"/>
                <a:cs typeface="Arial" panose="020B0604020202020204" pitchFamily="34" charset="0"/>
              </a:rPr>
              <a:t>ga</a:t>
            </a:r>
            <a:r>
              <a:rPr lang="en-GB" altLang="sk-SK" sz="2400" dirty="0">
                <a:ea typeface="Verdana" panose="020B0604030504040204" pitchFamily="34" charset="0"/>
                <a:cs typeface="Arial" panose="020B0604020202020204" pitchFamily="34" charset="0"/>
              </a:rPr>
              <a:t> je </a:t>
            </a:r>
            <a:r>
              <a:rPr lang="en-GB" altLang="sk-SK" sz="2400" dirty="0" err="1">
                <a:ea typeface="Verdana" panose="020B0604030504040204" pitchFamily="34" charset="0"/>
                <a:cs typeface="Arial" panose="020B0604020202020204" pitchFamily="34" charset="0"/>
              </a:rPr>
              <a:t>primio</a:t>
            </a:r>
            <a:r>
              <a:rPr lang="en-GB" altLang="sk-SK" sz="2400" dirty="0">
                <a:ea typeface="Verdana" panose="020B0604030504040204" pitchFamily="34" charset="0"/>
                <a:cs typeface="Arial" panose="020B0604020202020204" pitchFamily="34" charset="0"/>
              </a:rPr>
              <a:t>, a </a:t>
            </a:r>
            <a:r>
              <a:rPr lang="en-GB" altLang="sk-SK" sz="2400" dirty="0" err="1">
                <a:ea typeface="Verdana" panose="020B0604030504040204" pitchFamily="34" charset="0"/>
                <a:cs typeface="Arial" panose="020B0604020202020204" pitchFamily="34" charset="0"/>
              </a:rPr>
              <a:t>carinska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tijela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odobrenje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mogu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izvršavati</a:t>
            </a:r>
            <a:r>
              <a:rPr lang="en-GB" altLang="sk-SK" sz="2400" dirty="0">
                <a:ea typeface="Verdana" panose="020B0604030504040204" pitchFamily="34" charset="0"/>
                <a:cs typeface="Arial" panose="020B0604020202020204" pitchFamily="34" charset="0"/>
              </a:rPr>
              <a:t> od </a:t>
            </a:r>
            <a:r>
              <a:rPr lang="en-GB" altLang="sk-SK" sz="2400" dirty="0" err="1">
                <a:ea typeface="Verdana" panose="020B0604030504040204" pitchFamily="34" charset="0"/>
                <a:cs typeface="Arial" panose="020B0604020202020204" pitchFamily="34" charset="0"/>
              </a:rPr>
              <a:t>navedenog</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datuma</a:t>
            </a:r>
            <a:endParaRPr lang="hr-HR" altLang="sk-SK" sz="2400" dirty="0">
              <a:ea typeface="Verdana" panose="020B0604030504040204" pitchFamily="34" charset="0"/>
              <a:cs typeface="Arial" panose="020B0604020202020204" pitchFamily="34" charset="0"/>
            </a:endParaRPr>
          </a:p>
          <a:p>
            <a:pPr marL="914400" lvl="1" indent="-342900" algn="just">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a:p>
            <a:pPr marL="638175" lvl="1" indent="-438150" eaLnBrk="1" hangingPunct="1">
              <a:buFont typeface="Wingdings" panose="05000000000000000000" pitchFamily="2" charset="2"/>
              <a:buChar char="§"/>
              <a:defRPr/>
            </a:pPr>
            <a:r>
              <a:rPr lang="hr-HR" altLang="sk-SK" sz="2400" dirty="0">
                <a:ea typeface="Verdana" panose="020B0604030504040204" pitchFamily="34" charset="0"/>
                <a:cs typeface="Arial" panose="020B0604020202020204" pitchFamily="34" charset="0"/>
              </a:rPr>
              <a:t>O</a:t>
            </a:r>
            <a:r>
              <a:rPr lang="en-GB" altLang="sk-SK" sz="2400" dirty="0" err="1">
                <a:ea typeface="Verdana" panose="020B0604030504040204" pitchFamily="34" charset="0"/>
                <a:cs typeface="Arial" panose="020B0604020202020204" pitchFamily="34" charset="0"/>
              </a:rPr>
              <a:t>dobrenje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vrijedi</a:t>
            </a:r>
            <a:r>
              <a:rPr lang="en-GB" altLang="sk-SK" sz="2400" dirty="0">
                <a:ea typeface="Verdana" panose="020B0604030504040204" pitchFamily="34" charset="0"/>
                <a:cs typeface="Arial" panose="020B0604020202020204" pitchFamily="34" charset="0"/>
              </a:rPr>
              <a:t> bez </a:t>
            </a:r>
            <a:r>
              <a:rPr lang="en-GB" altLang="sk-SK" sz="2400" dirty="0" err="1">
                <a:ea typeface="Verdana" panose="020B0604030504040204" pitchFamily="34" charset="0"/>
                <a:cs typeface="Arial" panose="020B0604020202020204" pitchFamily="34" charset="0"/>
              </a:rPr>
              <a:t>vremenskog</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ograničenja</a:t>
            </a: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06952560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3">
            <a:extLst>
              <a:ext uri="{FF2B5EF4-FFF2-40B4-BE49-F238E27FC236}">
                <a16:creationId xmlns:a16="http://schemas.microsoft.com/office/drawing/2014/main" id="{422B7265-B929-4A2B-96DB-4DE8E61AF801}"/>
              </a:ext>
            </a:extLst>
          </p:cNvPr>
          <p:cNvSpPr txBox="1">
            <a:spLocks noGrp="1"/>
          </p:cNvSpPr>
          <p:nvPr/>
        </p:nvSpPr>
        <p:spPr>
          <a:xfrm>
            <a:off x="7924800" y="6356350"/>
            <a:ext cx="762000" cy="365125"/>
          </a:xfrm>
          <a:prstGeom prst="rect">
            <a:avLst/>
          </a:prstGeom>
          <a:noFill/>
        </p:spPr>
        <p:txBody>
          <a:bodyPr lIns="0" tIns="0" rIns="0" bIns="0"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3C37D48-2354-4C02-9E28-1C0D3270F8DE}" type="slidenum">
              <a:rPr lang="hr-HR" altLang="sr-Latn-RS" sz="1200">
                <a:solidFill>
                  <a:srgbClr val="000000"/>
                </a:solidFill>
                <a:cs typeface="Arial" panose="020B0604020202020204" pitchFamily="34" charset="0"/>
              </a:rPr>
              <a:pPr algn="r" eaLnBrk="1" hangingPunct="1"/>
              <a:t>4</a:t>
            </a:fld>
            <a:endParaRPr lang="hr-HR" altLang="sr-Latn-RS" sz="1200">
              <a:solidFill>
                <a:srgbClr val="000000"/>
              </a:solidFill>
              <a:cs typeface="Arial" panose="020B0604020202020204" pitchFamily="34" charset="0"/>
            </a:endParaRPr>
          </a:p>
        </p:txBody>
      </p:sp>
      <p:sp>
        <p:nvSpPr>
          <p:cNvPr id="193610" name="Oval 74">
            <a:extLst>
              <a:ext uri="{FF2B5EF4-FFF2-40B4-BE49-F238E27FC236}">
                <a16:creationId xmlns:a16="http://schemas.microsoft.com/office/drawing/2014/main" id="{7FA38FF9-BBD5-4358-AEE2-0F096DF19D34}"/>
              </a:ext>
            </a:extLst>
          </p:cNvPr>
          <p:cNvSpPr>
            <a:spLocks noChangeArrowheads="1"/>
          </p:cNvSpPr>
          <p:nvPr/>
        </p:nvSpPr>
        <p:spPr bwMode="auto">
          <a:xfrm>
            <a:off x="2938463" y="3625850"/>
            <a:ext cx="3267075" cy="1239838"/>
          </a:xfrm>
          <a:prstGeom prst="ellipse">
            <a:avLst/>
          </a:prstGeom>
          <a:solidFill>
            <a:srgbClr val="993366"/>
          </a:solidFill>
          <a:ln w="9525">
            <a:solidFill>
              <a:schemeClr val="tx1"/>
            </a:solidFill>
            <a:round/>
            <a:headEnd/>
            <a:tailEnd/>
          </a:ln>
        </p:spPr>
        <p:txBody>
          <a:bodyPr wrap="none" lIns="82936" tIns="41468" rIns="82936" bIns="41468"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sr-Latn-CS" altLang="sr-Latn-RS">
              <a:cs typeface="Arial" panose="020B0604020202020204" pitchFamily="34" charset="0"/>
            </a:endParaRPr>
          </a:p>
        </p:txBody>
      </p:sp>
      <p:sp>
        <p:nvSpPr>
          <p:cNvPr id="193538" name="Rectangle 2">
            <a:extLst>
              <a:ext uri="{FF2B5EF4-FFF2-40B4-BE49-F238E27FC236}">
                <a16:creationId xmlns:a16="http://schemas.microsoft.com/office/drawing/2014/main" id="{84A87B07-5BA4-4FED-9CCC-35E97701C782}"/>
              </a:ext>
            </a:extLst>
          </p:cNvPr>
          <p:cNvSpPr>
            <a:spLocks noChangeArrowheads="1"/>
          </p:cNvSpPr>
          <p:nvPr/>
        </p:nvSpPr>
        <p:spPr bwMode="auto">
          <a:xfrm>
            <a:off x="6662738" y="1797050"/>
            <a:ext cx="2079625" cy="652463"/>
          </a:xfrm>
          <a:prstGeom prst="rect">
            <a:avLst/>
          </a:prstGeom>
          <a:solidFill>
            <a:srgbClr val="00CCFF"/>
          </a:solidFill>
          <a:ln w="9525">
            <a:solidFill>
              <a:srgbClr val="0000FF"/>
            </a:solidFill>
            <a:miter lim="800000"/>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600" b="1" dirty="0">
                <a:cs typeface="Arial" panose="020B0604020202020204" pitchFamily="34" charset="0"/>
              </a:rPr>
              <a:t>Informacijski sustav</a:t>
            </a:r>
            <a:br>
              <a:rPr lang="hr-HR" altLang="sr-Latn-RS" sz="1600" b="1" dirty="0">
                <a:cs typeface="Arial" panose="020B0604020202020204" pitchFamily="34" charset="0"/>
              </a:rPr>
            </a:br>
            <a:r>
              <a:rPr lang="hr-HR" altLang="sr-Latn-RS" sz="1600" b="1" dirty="0">
                <a:cs typeface="Arial" panose="020B0604020202020204" pitchFamily="34" charset="0"/>
              </a:rPr>
              <a:t>Carinske uprave</a:t>
            </a:r>
            <a:endParaRPr lang="en-GB" altLang="sr-Latn-RS" sz="1600" b="1" dirty="0">
              <a:cs typeface="Arial" panose="020B0604020202020204" pitchFamily="34" charset="0"/>
            </a:endParaRPr>
          </a:p>
        </p:txBody>
      </p:sp>
      <p:sp>
        <p:nvSpPr>
          <p:cNvPr id="193540" name="AutoShape 4">
            <a:extLst>
              <a:ext uri="{FF2B5EF4-FFF2-40B4-BE49-F238E27FC236}">
                <a16:creationId xmlns:a16="http://schemas.microsoft.com/office/drawing/2014/main" id="{0EA898AD-E135-4EA5-9020-58D92B2AD9AF}"/>
              </a:ext>
            </a:extLst>
          </p:cNvPr>
          <p:cNvSpPr>
            <a:spLocks noChangeArrowheads="1"/>
          </p:cNvSpPr>
          <p:nvPr/>
        </p:nvSpPr>
        <p:spPr bwMode="auto">
          <a:xfrm>
            <a:off x="7596188" y="692150"/>
            <a:ext cx="1068387" cy="381000"/>
          </a:xfrm>
          <a:prstGeom prst="roundRect">
            <a:avLst>
              <a:gd name="adj" fmla="val 16667"/>
            </a:avLst>
          </a:prstGeom>
          <a:solidFill>
            <a:srgbClr val="00CCFF"/>
          </a:solidFill>
          <a:ln w="9525">
            <a:solidFill>
              <a:srgbClr val="0000FF"/>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a:cs typeface="Arial" panose="020B0604020202020204" pitchFamily="34" charset="0"/>
              </a:rPr>
              <a:t>Carinska</a:t>
            </a:r>
            <a:br>
              <a:rPr lang="hr-HR" altLang="sr-Latn-RS" sz="1400" b="1">
                <a:cs typeface="Arial" panose="020B0604020202020204" pitchFamily="34" charset="0"/>
              </a:rPr>
            </a:br>
            <a:r>
              <a:rPr lang="hr-HR" altLang="sr-Latn-RS" sz="1400" b="1">
                <a:cs typeface="Arial" panose="020B0604020202020204" pitchFamily="34" charset="0"/>
              </a:rPr>
              <a:t>ispostava</a:t>
            </a:r>
            <a:endParaRPr lang="en-GB" altLang="sr-Latn-RS" sz="1400" b="1">
              <a:cs typeface="Arial" panose="020B0604020202020204" pitchFamily="34" charset="0"/>
            </a:endParaRPr>
          </a:p>
        </p:txBody>
      </p:sp>
      <p:sp>
        <p:nvSpPr>
          <p:cNvPr id="193542" name="AutoShape 6">
            <a:extLst>
              <a:ext uri="{FF2B5EF4-FFF2-40B4-BE49-F238E27FC236}">
                <a16:creationId xmlns:a16="http://schemas.microsoft.com/office/drawing/2014/main" id="{D6ABC920-5067-4DFA-A55E-29B16327F4D0}"/>
              </a:ext>
            </a:extLst>
          </p:cNvPr>
          <p:cNvSpPr>
            <a:spLocks noChangeArrowheads="1"/>
          </p:cNvSpPr>
          <p:nvPr/>
        </p:nvSpPr>
        <p:spPr bwMode="auto">
          <a:xfrm>
            <a:off x="3851275" y="692150"/>
            <a:ext cx="1066800" cy="381000"/>
          </a:xfrm>
          <a:prstGeom prst="roundRect">
            <a:avLst>
              <a:gd name="adj" fmla="val 16667"/>
            </a:avLst>
          </a:prstGeom>
          <a:solidFill>
            <a:srgbClr val="00CCFF"/>
          </a:solidFill>
          <a:ln w="9525">
            <a:solidFill>
              <a:srgbClr val="0000FF"/>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a:cs typeface="Arial" panose="020B0604020202020204" pitchFamily="34" charset="0"/>
              </a:rPr>
              <a:t>Carinska</a:t>
            </a:r>
            <a:br>
              <a:rPr lang="hr-HR" altLang="sr-Latn-RS" sz="1400" b="1">
                <a:cs typeface="Arial" panose="020B0604020202020204" pitchFamily="34" charset="0"/>
              </a:rPr>
            </a:br>
            <a:r>
              <a:rPr lang="hr-HR" altLang="sr-Latn-RS" sz="1400" b="1">
                <a:cs typeface="Arial" panose="020B0604020202020204" pitchFamily="34" charset="0"/>
              </a:rPr>
              <a:t>ispostava</a:t>
            </a:r>
            <a:endParaRPr lang="en-GB" altLang="sr-Latn-RS" sz="1400" b="1">
              <a:cs typeface="Arial" panose="020B0604020202020204" pitchFamily="34" charset="0"/>
            </a:endParaRPr>
          </a:p>
        </p:txBody>
      </p:sp>
      <p:sp>
        <p:nvSpPr>
          <p:cNvPr id="193543" name="AutoShape 7">
            <a:extLst>
              <a:ext uri="{FF2B5EF4-FFF2-40B4-BE49-F238E27FC236}">
                <a16:creationId xmlns:a16="http://schemas.microsoft.com/office/drawing/2014/main" id="{8DA83D4A-2F6A-43F0-A1FA-949234DA3E57}"/>
              </a:ext>
            </a:extLst>
          </p:cNvPr>
          <p:cNvSpPr>
            <a:spLocks noChangeArrowheads="1"/>
          </p:cNvSpPr>
          <p:nvPr/>
        </p:nvSpPr>
        <p:spPr bwMode="auto">
          <a:xfrm>
            <a:off x="5148263" y="692150"/>
            <a:ext cx="1066800" cy="381000"/>
          </a:xfrm>
          <a:prstGeom prst="roundRect">
            <a:avLst>
              <a:gd name="adj" fmla="val 16667"/>
            </a:avLst>
          </a:prstGeom>
          <a:solidFill>
            <a:srgbClr val="00CCFF"/>
          </a:solidFill>
          <a:ln w="9525">
            <a:solidFill>
              <a:srgbClr val="0000FF"/>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a:cs typeface="Arial" panose="020B0604020202020204" pitchFamily="34" charset="0"/>
              </a:rPr>
              <a:t>Carinska</a:t>
            </a:r>
            <a:br>
              <a:rPr lang="hr-HR" altLang="sr-Latn-RS" sz="1400" b="1">
                <a:cs typeface="Arial" panose="020B0604020202020204" pitchFamily="34" charset="0"/>
              </a:rPr>
            </a:br>
            <a:r>
              <a:rPr lang="hr-HR" altLang="sr-Latn-RS" sz="1400" b="1">
                <a:cs typeface="Arial" panose="020B0604020202020204" pitchFamily="34" charset="0"/>
              </a:rPr>
              <a:t>ispostava</a:t>
            </a:r>
            <a:endParaRPr lang="en-GB" altLang="sr-Latn-RS" sz="1400" b="1">
              <a:cs typeface="Arial" panose="020B0604020202020204" pitchFamily="34" charset="0"/>
            </a:endParaRPr>
          </a:p>
        </p:txBody>
      </p:sp>
      <p:sp>
        <p:nvSpPr>
          <p:cNvPr id="193544" name="AutoShape 8">
            <a:extLst>
              <a:ext uri="{FF2B5EF4-FFF2-40B4-BE49-F238E27FC236}">
                <a16:creationId xmlns:a16="http://schemas.microsoft.com/office/drawing/2014/main" id="{3FF70B95-ED52-45E0-9C81-AC38CAD767B5}"/>
              </a:ext>
            </a:extLst>
          </p:cNvPr>
          <p:cNvSpPr>
            <a:spLocks noChangeArrowheads="1"/>
          </p:cNvSpPr>
          <p:nvPr/>
        </p:nvSpPr>
        <p:spPr bwMode="auto">
          <a:xfrm>
            <a:off x="6372225" y="692150"/>
            <a:ext cx="1066800" cy="381000"/>
          </a:xfrm>
          <a:prstGeom prst="roundRect">
            <a:avLst>
              <a:gd name="adj" fmla="val 16667"/>
            </a:avLst>
          </a:prstGeom>
          <a:solidFill>
            <a:srgbClr val="00CCFF"/>
          </a:solidFill>
          <a:ln w="9525">
            <a:solidFill>
              <a:srgbClr val="0000FF"/>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a:cs typeface="Arial" panose="020B0604020202020204" pitchFamily="34" charset="0"/>
              </a:rPr>
              <a:t>Carinska</a:t>
            </a:r>
            <a:br>
              <a:rPr lang="hr-HR" altLang="sr-Latn-RS" sz="1400" b="1">
                <a:cs typeface="Arial" panose="020B0604020202020204" pitchFamily="34" charset="0"/>
              </a:rPr>
            </a:br>
            <a:r>
              <a:rPr lang="hr-HR" altLang="sr-Latn-RS" sz="1400" b="1">
                <a:cs typeface="Arial" panose="020B0604020202020204" pitchFamily="34" charset="0"/>
              </a:rPr>
              <a:t>ispostava</a:t>
            </a:r>
            <a:endParaRPr lang="en-GB" altLang="sr-Latn-RS" sz="1400" b="1">
              <a:cs typeface="Arial" panose="020B0604020202020204" pitchFamily="34" charset="0"/>
            </a:endParaRPr>
          </a:p>
        </p:txBody>
      </p:sp>
      <p:sp>
        <p:nvSpPr>
          <p:cNvPr id="193545" name="AutoShape 9">
            <a:extLst>
              <a:ext uri="{FF2B5EF4-FFF2-40B4-BE49-F238E27FC236}">
                <a16:creationId xmlns:a16="http://schemas.microsoft.com/office/drawing/2014/main" id="{03626D22-3570-4B9C-9521-E737F7EEBC0F}"/>
              </a:ext>
            </a:extLst>
          </p:cNvPr>
          <p:cNvSpPr>
            <a:spLocks noChangeArrowheads="1"/>
          </p:cNvSpPr>
          <p:nvPr/>
        </p:nvSpPr>
        <p:spPr bwMode="auto">
          <a:xfrm>
            <a:off x="7772400" y="2449513"/>
            <a:ext cx="1068388" cy="681037"/>
          </a:xfrm>
          <a:prstGeom prst="can">
            <a:avLst>
              <a:gd name="adj" fmla="val 25000"/>
            </a:avLst>
          </a:prstGeom>
          <a:solidFill>
            <a:srgbClr val="00CCFF"/>
          </a:solidFill>
          <a:ln w="9525">
            <a:solidFill>
              <a:srgbClr val="0000FF"/>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a:cs typeface="Arial" panose="020B0604020202020204" pitchFamily="34" charset="0"/>
              </a:rPr>
              <a:t>Baza</a:t>
            </a:r>
            <a:br>
              <a:rPr lang="hr-HR" altLang="sr-Latn-RS" sz="1400" b="1">
                <a:cs typeface="Arial" panose="020B0604020202020204" pitchFamily="34" charset="0"/>
              </a:rPr>
            </a:br>
            <a:r>
              <a:rPr lang="hr-HR" altLang="sr-Latn-RS" sz="1400" b="1">
                <a:cs typeface="Arial" panose="020B0604020202020204" pitchFamily="34" charset="0"/>
              </a:rPr>
              <a:t>podataka</a:t>
            </a:r>
            <a:endParaRPr lang="en-GB" altLang="sr-Latn-RS" sz="1400" b="1">
              <a:cs typeface="Arial" panose="020B0604020202020204" pitchFamily="34" charset="0"/>
            </a:endParaRPr>
          </a:p>
        </p:txBody>
      </p:sp>
      <p:cxnSp>
        <p:nvCxnSpPr>
          <p:cNvPr id="193547" name="AutoShape 11">
            <a:extLst>
              <a:ext uri="{FF2B5EF4-FFF2-40B4-BE49-F238E27FC236}">
                <a16:creationId xmlns:a16="http://schemas.microsoft.com/office/drawing/2014/main" id="{C7DEFE1D-511F-49AC-9073-44899AB7A90B}"/>
              </a:ext>
            </a:extLst>
          </p:cNvPr>
          <p:cNvCxnSpPr>
            <a:cxnSpLocks noChangeShapeType="1"/>
            <a:stCxn id="193542" idx="2"/>
            <a:endCxn id="193538" idx="0"/>
          </p:cNvCxnSpPr>
          <p:nvPr/>
        </p:nvCxnSpPr>
        <p:spPr bwMode="auto">
          <a:xfrm>
            <a:off x="4384675" y="1073150"/>
            <a:ext cx="3317875" cy="723900"/>
          </a:xfrm>
          <a:prstGeom prst="straightConnector1">
            <a:avLst/>
          </a:prstGeom>
          <a:noFill/>
          <a:ln w="25400">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48" name="AutoShape 12">
            <a:extLst>
              <a:ext uri="{FF2B5EF4-FFF2-40B4-BE49-F238E27FC236}">
                <a16:creationId xmlns:a16="http://schemas.microsoft.com/office/drawing/2014/main" id="{8777E521-0A7F-4704-B7A0-08ACCD8048A4}"/>
              </a:ext>
            </a:extLst>
          </p:cNvPr>
          <p:cNvCxnSpPr>
            <a:cxnSpLocks noChangeShapeType="1"/>
            <a:stCxn id="193543" idx="2"/>
            <a:endCxn id="193538" idx="0"/>
          </p:cNvCxnSpPr>
          <p:nvPr/>
        </p:nvCxnSpPr>
        <p:spPr bwMode="auto">
          <a:xfrm>
            <a:off x="5681663" y="1073150"/>
            <a:ext cx="2020887" cy="723900"/>
          </a:xfrm>
          <a:prstGeom prst="straightConnector1">
            <a:avLst/>
          </a:prstGeom>
          <a:noFill/>
          <a:ln w="25400">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49" name="AutoShape 13">
            <a:extLst>
              <a:ext uri="{FF2B5EF4-FFF2-40B4-BE49-F238E27FC236}">
                <a16:creationId xmlns:a16="http://schemas.microsoft.com/office/drawing/2014/main" id="{D1D88D6F-8097-4DAB-A476-0F53C36E5BF1}"/>
              </a:ext>
            </a:extLst>
          </p:cNvPr>
          <p:cNvCxnSpPr>
            <a:cxnSpLocks noChangeShapeType="1"/>
            <a:stCxn id="193544" idx="2"/>
            <a:endCxn id="193538" idx="0"/>
          </p:cNvCxnSpPr>
          <p:nvPr/>
        </p:nvCxnSpPr>
        <p:spPr bwMode="auto">
          <a:xfrm>
            <a:off x="6905625" y="1073150"/>
            <a:ext cx="796925" cy="723900"/>
          </a:xfrm>
          <a:prstGeom prst="straightConnector1">
            <a:avLst/>
          </a:prstGeom>
          <a:noFill/>
          <a:ln w="25400">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50" name="AutoShape 14">
            <a:extLst>
              <a:ext uri="{FF2B5EF4-FFF2-40B4-BE49-F238E27FC236}">
                <a16:creationId xmlns:a16="http://schemas.microsoft.com/office/drawing/2014/main" id="{94AEE9E4-2A52-4063-8087-2B9AA4CD721C}"/>
              </a:ext>
            </a:extLst>
          </p:cNvPr>
          <p:cNvCxnSpPr>
            <a:cxnSpLocks noChangeShapeType="1"/>
            <a:stCxn id="193540" idx="2"/>
            <a:endCxn id="193538" idx="0"/>
          </p:cNvCxnSpPr>
          <p:nvPr/>
        </p:nvCxnSpPr>
        <p:spPr bwMode="auto">
          <a:xfrm flipH="1">
            <a:off x="7702550" y="1073150"/>
            <a:ext cx="428625" cy="723900"/>
          </a:xfrm>
          <a:prstGeom prst="straightConnector1">
            <a:avLst/>
          </a:prstGeom>
          <a:noFill/>
          <a:ln w="25400">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51" name="AutoShape 15">
            <a:extLst>
              <a:ext uri="{FF2B5EF4-FFF2-40B4-BE49-F238E27FC236}">
                <a16:creationId xmlns:a16="http://schemas.microsoft.com/office/drawing/2014/main" id="{E622D4D7-7FFA-4FB7-980B-89E95412CEF8}"/>
              </a:ext>
            </a:extLst>
          </p:cNvPr>
          <p:cNvCxnSpPr>
            <a:cxnSpLocks noChangeShapeType="1"/>
            <a:stCxn id="193600" idx="3"/>
            <a:endCxn id="9273" idx="1"/>
          </p:cNvCxnSpPr>
          <p:nvPr/>
        </p:nvCxnSpPr>
        <p:spPr bwMode="auto">
          <a:xfrm>
            <a:off x="2068513" y="1371600"/>
            <a:ext cx="3352800" cy="752475"/>
          </a:xfrm>
          <a:prstGeom prst="straightConnector1">
            <a:avLst/>
          </a:prstGeom>
          <a:noFill/>
          <a:ln w="25400">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52" name="AutoShape 16">
            <a:extLst>
              <a:ext uri="{FF2B5EF4-FFF2-40B4-BE49-F238E27FC236}">
                <a16:creationId xmlns:a16="http://schemas.microsoft.com/office/drawing/2014/main" id="{A9034D8E-7AD8-4035-BEF1-61901D445835}"/>
              </a:ext>
            </a:extLst>
          </p:cNvPr>
          <p:cNvCxnSpPr>
            <a:cxnSpLocks noChangeShapeType="1"/>
            <a:stCxn id="193601" idx="3"/>
            <a:endCxn id="9273" idx="1"/>
          </p:cNvCxnSpPr>
          <p:nvPr/>
        </p:nvCxnSpPr>
        <p:spPr bwMode="auto">
          <a:xfrm>
            <a:off x="2068513" y="2025650"/>
            <a:ext cx="3352800" cy="98425"/>
          </a:xfrm>
          <a:prstGeom prst="straightConnector1">
            <a:avLst/>
          </a:prstGeom>
          <a:noFill/>
          <a:ln w="25400">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53" name="AutoShape 17">
            <a:extLst>
              <a:ext uri="{FF2B5EF4-FFF2-40B4-BE49-F238E27FC236}">
                <a16:creationId xmlns:a16="http://schemas.microsoft.com/office/drawing/2014/main" id="{2051F601-E152-42F3-B5E3-273DF6C86BCB}"/>
              </a:ext>
            </a:extLst>
          </p:cNvPr>
          <p:cNvCxnSpPr>
            <a:cxnSpLocks noChangeShapeType="1"/>
            <a:stCxn id="193602" idx="3"/>
            <a:endCxn id="9273" idx="1"/>
          </p:cNvCxnSpPr>
          <p:nvPr/>
        </p:nvCxnSpPr>
        <p:spPr bwMode="auto">
          <a:xfrm flipV="1">
            <a:off x="2068513" y="2124075"/>
            <a:ext cx="3352800" cy="554038"/>
          </a:xfrm>
          <a:prstGeom prst="straightConnector1">
            <a:avLst/>
          </a:prstGeom>
          <a:noFill/>
          <a:ln w="25400">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54" name="AutoShape 18">
            <a:extLst>
              <a:ext uri="{FF2B5EF4-FFF2-40B4-BE49-F238E27FC236}">
                <a16:creationId xmlns:a16="http://schemas.microsoft.com/office/drawing/2014/main" id="{8AB367C4-7C69-4161-BFBF-C5DE53B956B7}"/>
              </a:ext>
            </a:extLst>
          </p:cNvPr>
          <p:cNvCxnSpPr>
            <a:cxnSpLocks noChangeShapeType="1"/>
            <a:stCxn id="193603" idx="3"/>
            <a:endCxn id="9273" idx="1"/>
          </p:cNvCxnSpPr>
          <p:nvPr/>
        </p:nvCxnSpPr>
        <p:spPr bwMode="auto">
          <a:xfrm flipV="1">
            <a:off x="2068513" y="2124075"/>
            <a:ext cx="3352800" cy="1208088"/>
          </a:xfrm>
          <a:prstGeom prst="straightConnector1">
            <a:avLst/>
          </a:prstGeom>
          <a:noFill/>
          <a:ln w="25400">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sp>
        <p:nvSpPr>
          <p:cNvPr id="193559" name="AutoShape 23">
            <a:extLst>
              <a:ext uri="{FF2B5EF4-FFF2-40B4-BE49-F238E27FC236}">
                <a16:creationId xmlns:a16="http://schemas.microsoft.com/office/drawing/2014/main" id="{9C1BE3C1-4747-41CF-B68F-60209702B22B}"/>
              </a:ext>
            </a:extLst>
          </p:cNvPr>
          <p:cNvSpPr>
            <a:spLocks noChangeArrowheads="1"/>
          </p:cNvSpPr>
          <p:nvPr/>
        </p:nvSpPr>
        <p:spPr bwMode="auto">
          <a:xfrm>
            <a:off x="2938463" y="2122488"/>
            <a:ext cx="1068387" cy="228600"/>
          </a:xfrm>
          <a:prstGeom prst="roundRect">
            <a:avLst>
              <a:gd name="adj" fmla="val 16667"/>
            </a:avLst>
          </a:prstGeom>
          <a:solidFill>
            <a:srgbClr val="00FF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200" b="1">
                <a:cs typeface="Arial" panose="020B0604020202020204" pitchFamily="34" charset="0"/>
              </a:rPr>
              <a:t>XML</a:t>
            </a:r>
            <a:endParaRPr lang="en-GB" altLang="sr-Latn-RS" sz="1200" b="1">
              <a:cs typeface="Arial" panose="020B0604020202020204" pitchFamily="34" charset="0"/>
            </a:endParaRPr>
          </a:p>
        </p:txBody>
      </p:sp>
      <p:sp>
        <p:nvSpPr>
          <p:cNvPr id="193560" name="Rectangle 24">
            <a:extLst>
              <a:ext uri="{FF2B5EF4-FFF2-40B4-BE49-F238E27FC236}">
                <a16:creationId xmlns:a16="http://schemas.microsoft.com/office/drawing/2014/main" id="{A73849F7-F085-49B2-86D5-45A2A45E5AE3}"/>
              </a:ext>
            </a:extLst>
          </p:cNvPr>
          <p:cNvSpPr>
            <a:spLocks noChangeArrowheads="1"/>
          </p:cNvSpPr>
          <p:nvPr/>
        </p:nvSpPr>
        <p:spPr bwMode="auto">
          <a:xfrm>
            <a:off x="3657600" y="4017963"/>
            <a:ext cx="1828800" cy="390525"/>
          </a:xfrm>
          <a:prstGeom prst="rect">
            <a:avLst/>
          </a:prstGeom>
          <a:solidFill>
            <a:srgbClr val="666699"/>
          </a:solidFill>
          <a:ln w="9525">
            <a:solidFill>
              <a:schemeClr val="tx1"/>
            </a:solidFill>
            <a:miter lim="800000"/>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i="1">
                <a:cs typeface="Arial" panose="020B0604020202020204" pitchFamily="34" charset="0"/>
              </a:rPr>
              <a:t>Središnji server</a:t>
            </a:r>
            <a:endParaRPr lang="en-GB" altLang="sr-Latn-RS" i="1">
              <a:cs typeface="Arial" panose="020B0604020202020204" pitchFamily="34" charset="0"/>
            </a:endParaRPr>
          </a:p>
        </p:txBody>
      </p:sp>
      <p:cxnSp>
        <p:nvCxnSpPr>
          <p:cNvPr id="193561" name="AutoShape 25">
            <a:extLst>
              <a:ext uri="{FF2B5EF4-FFF2-40B4-BE49-F238E27FC236}">
                <a16:creationId xmlns:a16="http://schemas.microsoft.com/office/drawing/2014/main" id="{C2B38B47-C380-4064-B5FF-8D5F09BD2457}"/>
              </a:ext>
            </a:extLst>
          </p:cNvPr>
          <p:cNvCxnSpPr>
            <a:cxnSpLocks noChangeShapeType="1"/>
            <a:stCxn id="9274" idx="2"/>
            <a:endCxn id="193612" idx="0"/>
          </p:cNvCxnSpPr>
          <p:nvPr/>
        </p:nvCxnSpPr>
        <p:spPr bwMode="auto">
          <a:xfrm rot="5400000">
            <a:off x="5352256" y="2096294"/>
            <a:ext cx="720725" cy="2338388"/>
          </a:xfrm>
          <a:prstGeom prst="bentConnector3">
            <a:avLst>
              <a:gd name="adj1" fmla="val 49801"/>
            </a:avLst>
          </a:prstGeom>
          <a:noFill/>
          <a:ln w="25400">
            <a:solidFill>
              <a:schemeClr val="tx1"/>
            </a:solidFill>
            <a:miter lim="800000"/>
            <a:headEnd type="triangle" w="sm" len="lg"/>
            <a:tailEnd type="triangle" w="sm" len="lg"/>
          </a:ln>
          <a:extLst>
            <a:ext uri="{909E8E84-426E-40DD-AFC4-6F175D3DCCD1}">
              <a14:hiddenFill xmlns:a14="http://schemas.microsoft.com/office/drawing/2010/main">
                <a:noFill/>
              </a14:hiddenFill>
            </a:ext>
          </a:extLst>
        </p:spPr>
      </p:cxnSp>
      <p:sp>
        <p:nvSpPr>
          <p:cNvPr id="193562" name="Rectangle 26">
            <a:extLst>
              <a:ext uri="{FF2B5EF4-FFF2-40B4-BE49-F238E27FC236}">
                <a16:creationId xmlns:a16="http://schemas.microsoft.com/office/drawing/2014/main" id="{A3EEB614-3360-4CC1-81A1-654AFAB162E8}"/>
              </a:ext>
            </a:extLst>
          </p:cNvPr>
          <p:cNvSpPr>
            <a:spLocks noChangeArrowheads="1"/>
          </p:cNvSpPr>
          <p:nvPr/>
        </p:nvSpPr>
        <p:spPr bwMode="auto">
          <a:xfrm>
            <a:off x="1219200" y="5181600"/>
            <a:ext cx="2438400" cy="609600"/>
          </a:xfrm>
          <a:prstGeom prst="rect">
            <a:avLst/>
          </a:prstGeom>
          <a:solidFill>
            <a:srgbClr val="969696"/>
          </a:solidFill>
          <a:ln w="9525">
            <a:solidFill>
              <a:schemeClr val="tx1"/>
            </a:solidFill>
            <a:miter lim="800000"/>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600" b="1" dirty="0">
                <a:cs typeface="Arial" panose="020B0604020202020204" pitchFamily="34" charset="0"/>
              </a:rPr>
              <a:t>Nacionalni sustav</a:t>
            </a:r>
            <a:br>
              <a:rPr lang="hr-HR" altLang="sr-Latn-RS" sz="1600" b="1" dirty="0">
                <a:cs typeface="Arial" panose="020B0604020202020204" pitchFamily="34" charset="0"/>
              </a:rPr>
            </a:br>
            <a:r>
              <a:rPr lang="hr-HR" altLang="sr-Latn-RS" sz="1600" b="1" dirty="0">
                <a:cs typeface="Arial" panose="020B0604020202020204" pitchFamily="34" charset="0"/>
              </a:rPr>
              <a:t>države 1 član. Konvencije</a:t>
            </a:r>
            <a:endParaRPr lang="en-GB" altLang="sr-Latn-RS" sz="1600" b="1" dirty="0">
              <a:cs typeface="Arial" panose="020B0604020202020204" pitchFamily="34" charset="0"/>
            </a:endParaRPr>
          </a:p>
        </p:txBody>
      </p:sp>
      <p:sp>
        <p:nvSpPr>
          <p:cNvPr id="193564" name="Rectangle 28">
            <a:extLst>
              <a:ext uri="{FF2B5EF4-FFF2-40B4-BE49-F238E27FC236}">
                <a16:creationId xmlns:a16="http://schemas.microsoft.com/office/drawing/2014/main" id="{37F3543B-E87C-4ECF-9E2B-3F06F1837F4F}"/>
              </a:ext>
            </a:extLst>
          </p:cNvPr>
          <p:cNvSpPr>
            <a:spLocks noChangeArrowheads="1"/>
          </p:cNvSpPr>
          <p:nvPr/>
        </p:nvSpPr>
        <p:spPr bwMode="auto">
          <a:xfrm>
            <a:off x="5421313" y="5181600"/>
            <a:ext cx="2503487" cy="609600"/>
          </a:xfrm>
          <a:prstGeom prst="rect">
            <a:avLst/>
          </a:prstGeom>
          <a:solidFill>
            <a:srgbClr val="969696"/>
          </a:solidFill>
          <a:ln w="9525">
            <a:solidFill>
              <a:schemeClr val="tx1"/>
            </a:solidFill>
            <a:miter lim="800000"/>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600" b="1" dirty="0">
                <a:cs typeface="Arial" panose="020B0604020202020204" pitchFamily="34" charset="0"/>
              </a:rPr>
              <a:t>Nacionalni sustav</a:t>
            </a:r>
            <a:br>
              <a:rPr lang="hr-HR" altLang="sr-Latn-RS" sz="1600" b="1" dirty="0">
                <a:cs typeface="Arial" panose="020B0604020202020204" pitchFamily="34" charset="0"/>
              </a:rPr>
            </a:br>
            <a:r>
              <a:rPr lang="hr-HR" altLang="sr-Latn-RS" sz="1600" b="1" dirty="0">
                <a:cs typeface="Arial" panose="020B0604020202020204" pitchFamily="34" charset="0"/>
              </a:rPr>
              <a:t>države 2 članice Konvencije</a:t>
            </a:r>
            <a:endParaRPr lang="en-GB" altLang="sr-Latn-RS" sz="1600" b="1" dirty="0">
              <a:cs typeface="Arial" panose="020B0604020202020204" pitchFamily="34" charset="0"/>
            </a:endParaRPr>
          </a:p>
        </p:txBody>
      </p:sp>
      <p:cxnSp>
        <p:nvCxnSpPr>
          <p:cNvPr id="193565" name="AutoShape 29">
            <a:extLst>
              <a:ext uri="{FF2B5EF4-FFF2-40B4-BE49-F238E27FC236}">
                <a16:creationId xmlns:a16="http://schemas.microsoft.com/office/drawing/2014/main" id="{A7423698-77EF-47C3-B92F-13C7340E2DBA}"/>
              </a:ext>
            </a:extLst>
          </p:cNvPr>
          <p:cNvCxnSpPr>
            <a:cxnSpLocks noChangeShapeType="1"/>
            <a:stCxn id="193610" idx="2"/>
            <a:endCxn id="193562" idx="0"/>
          </p:cNvCxnSpPr>
          <p:nvPr/>
        </p:nvCxnSpPr>
        <p:spPr bwMode="auto">
          <a:xfrm rot="10800000" flipV="1">
            <a:off x="2439988" y="4246563"/>
            <a:ext cx="498475" cy="935037"/>
          </a:xfrm>
          <a:prstGeom prst="bentConnector2">
            <a:avLst/>
          </a:prstGeom>
          <a:noFill/>
          <a:ln w="25400">
            <a:solidFill>
              <a:schemeClr val="tx1"/>
            </a:solidFill>
            <a:miter lim="800000"/>
            <a:headEnd type="triangle" w="sm" len="lg"/>
            <a:tailEnd type="triangle" w="sm" len="lg"/>
          </a:ln>
          <a:extLst>
            <a:ext uri="{909E8E84-426E-40DD-AFC4-6F175D3DCCD1}">
              <a14:hiddenFill xmlns:a14="http://schemas.microsoft.com/office/drawing/2010/main">
                <a:noFill/>
              </a14:hiddenFill>
            </a:ext>
          </a:extLst>
        </p:spPr>
      </p:cxnSp>
      <p:cxnSp>
        <p:nvCxnSpPr>
          <p:cNvPr id="193566" name="AutoShape 30">
            <a:extLst>
              <a:ext uri="{FF2B5EF4-FFF2-40B4-BE49-F238E27FC236}">
                <a16:creationId xmlns:a16="http://schemas.microsoft.com/office/drawing/2014/main" id="{CE41F294-F0AD-45E6-8460-A289125D2C61}"/>
              </a:ext>
            </a:extLst>
          </p:cNvPr>
          <p:cNvCxnSpPr>
            <a:cxnSpLocks noChangeShapeType="1"/>
            <a:stCxn id="193610" idx="6"/>
            <a:endCxn id="193564" idx="0"/>
          </p:cNvCxnSpPr>
          <p:nvPr/>
        </p:nvCxnSpPr>
        <p:spPr bwMode="auto">
          <a:xfrm>
            <a:off x="6205538" y="4246563"/>
            <a:ext cx="466725" cy="935037"/>
          </a:xfrm>
          <a:prstGeom prst="bentConnector2">
            <a:avLst/>
          </a:prstGeom>
          <a:noFill/>
          <a:ln w="25400">
            <a:solidFill>
              <a:schemeClr val="tx1"/>
            </a:solidFill>
            <a:miter lim="800000"/>
            <a:headEnd type="triangle" w="sm" len="lg"/>
            <a:tailEnd type="triangle" w="sm" len="lg"/>
          </a:ln>
          <a:extLst>
            <a:ext uri="{909E8E84-426E-40DD-AFC4-6F175D3DCCD1}">
              <a14:hiddenFill xmlns:a14="http://schemas.microsoft.com/office/drawing/2010/main">
                <a:noFill/>
              </a14:hiddenFill>
            </a:ext>
          </a:extLst>
        </p:spPr>
      </p:cxnSp>
      <p:sp>
        <p:nvSpPr>
          <p:cNvPr id="193568" name="AutoShape 32">
            <a:extLst>
              <a:ext uri="{FF2B5EF4-FFF2-40B4-BE49-F238E27FC236}">
                <a16:creationId xmlns:a16="http://schemas.microsoft.com/office/drawing/2014/main" id="{87F2956B-37C6-4379-9E17-13B726C7B686}"/>
              </a:ext>
            </a:extLst>
          </p:cNvPr>
          <p:cNvSpPr>
            <a:spLocks noChangeArrowheads="1"/>
          </p:cNvSpPr>
          <p:nvPr/>
        </p:nvSpPr>
        <p:spPr bwMode="auto">
          <a:xfrm>
            <a:off x="1763713" y="6302375"/>
            <a:ext cx="381000" cy="303213"/>
          </a:xfrm>
          <a:prstGeom prst="roundRect">
            <a:avLst>
              <a:gd name="adj" fmla="val 16667"/>
            </a:avLst>
          </a:prstGeom>
          <a:solidFill>
            <a:srgbClr val="C0C0C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CI</a:t>
            </a:r>
            <a:endParaRPr lang="en-GB" altLang="sr-Latn-RS" sz="1400">
              <a:cs typeface="Arial" panose="020B0604020202020204" pitchFamily="34" charset="0"/>
            </a:endParaRPr>
          </a:p>
        </p:txBody>
      </p:sp>
      <p:sp>
        <p:nvSpPr>
          <p:cNvPr id="193571" name="AutoShape 35">
            <a:extLst>
              <a:ext uri="{FF2B5EF4-FFF2-40B4-BE49-F238E27FC236}">
                <a16:creationId xmlns:a16="http://schemas.microsoft.com/office/drawing/2014/main" id="{C65C322E-BA16-4548-B843-F84C2F7DD07F}"/>
              </a:ext>
            </a:extLst>
          </p:cNvPr>
          <p:cNvSpPr>
            <a:spLocks noChangeArrowheads="1"/>
          </p:cNvSpPr>
          <p:nvPr/>
        </p:nvSpPr>
        <p:spPr bwMode="auto">
          <a:xfrm>
            <a:off x="5681663" y="6237288"/>
            <a:ext cx="382587" cy="303212"/>
          </a:xfrm>
          <a:prstGeom prst="roundRect">
            <a:avLst>
              <a:gd name="adj" fmla="val 16667"/>
            </a:avLst>
          </a:prstGeom>
          <a:solidFill>
            <a:srgbClr val="C0C0C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CI</a:t>
            </a:r>
            <a:endParaRPr lang="en-GB" altLang="sr-Latn-RS" sz="1400">
              <a:cs typeface="Arial" panose="020B0604020202020204" pitchFamily="34" charset="0"/>
            </a:endParaRPr>
          </a:p>
        </p:txBody>
      </p:sp>
      <p:sp>
        <p:nvSpPr>
          <p:cNvPr id="193572" name="AutoShape 36">
            <a:extLst>
              <a:ext uri="{FF2B5EF4-FFF2-40B4-BE49-F238E27FC236}">
                <a16:creationId xmlns:a16="http://schemas.microsoft.com/office/drawing/2014/main" id="{0FF05E6A-9066-4102-A301-6C758D759029}"/>
              </a:ext>
            </a:extLst>
          </p:cNvPr>
          <p:cNvSpPr>
            <a:spLocks noChangeArrowheads="1"/>
          </p:cNvSpPr>
          <p:nvPr/>
        </p:nvSpPr>
        <p:spPr bwMode="auto">
          <a:xfrm>
            <a:off x="6292850" y="6237288"/>
            <a:ext cx="379413" cy="303212"/>
          </a:xfrm>
          <a:prstGeom prst="roundRect">
            <a:avLst>
              <a:gd name="adj" fmla="val 16667"/>
            </a:avLst>
          </a:prstGeom>
          <a:solidFill>
            <a:srgbClr val="C0C0C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CI</a:t>
            </a:r>
            <a:endParaRPr lang="en-GB" altLang="sr-Latn-RS" sz="1400">
              <a:cs typeface="Arial" panose="020B0604020202020204" pitchFamily="34" charset="0"/>
            </a:endParaRPr>
          </a:p>
        </p:txBody>
      </p:sp>
      <p:sp>
        <p:nvSpPr>
          <p:cNvPr id="193573" name="AutoShape 37">
            <a:extLst>
              <a:ext uri="{FF2B5EF4-FFF2-40B4-BE49-F238E27FC236}">
                <a16:creationId xmlns:a16="http://schemas.microsoft.com/office/drawing/2014/main" id="{A2FA224F-84F9-483B-910C-DEB59D8EBA42}"/>
              </a:ext>
            </a:extLst>
          </p:cNvPr>
          <p:cNvSpPr>
            <a:spLocks noChangeArrowheads="1"/>
          </p:cNvSpPr>
          <p:nvPr/>
        </p:nvSpPr>
        <p:spPr bwMode="auto">
          <a:xfrm>
            <a:off x="6902450" y="6237288"/>
            <a:ext cx="379413" cy="303212"/>
          </a:xfrm>
          <a:prstGeom prst="roundRect">
            <a:avLst>
              <a:gd name="adj" fmla="val 16667"/>
            </a:avLst>
          </a:prstGeom>
          <a:solidFill>
            <a:srgbClr val="C0C0C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CI</a:t>
            </a:r>
            <a:endParaRPr lang="en-GB" altLang="sr-Latn-RS" sz="1400">
              <a:cs typeface="Arial" panose="020B0604020202020204" pitchFamily="34" charset="0"/>
            </a:endParaRPr>
          </a:p>
        </p:txBody>
      </p:sp>
      <p:sp>
        <p:nvSpPr>
          <p:cNvPr id="193574" name="AutoShape 38">
            <a:extLst>
              <a:ext uri="{FF2B5EF4-FFF2-40B4-BE49-F238E27FC236}">
                <a16:creationId xmlns:a16="http://schemas.microsoft.com/office/drawing/2014/main" id="{42B3EC91-579E-4ED9-9A16-CC74F5D50EED}"/>
              </a:ext>
            </a:extLst>
          </p:cNvPr>
          <p:cNvSpPr>
            <a:spLocks noChangeArrowheads="1"/>
          </p:cNvSpPr>
          <p:nvPr/>
        </p:nvSpPr>
        <p:spPr bwMode="auto">
          <a:xfrm>
            <a:off x="2373313" y="6302375"/>
            <a:ext cx="381000" cy="303213"/>
          </a:xfrm>
          <a:prstGeom prst="roundRect">
            <a:avLst>
              <a:gd name="adj" fmla="val 16667"/>
            </a:avLst>
          </a:prstGeom>
          <a:solidFill>
            <a:srgbClr val="C0C0C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CI</a:t>
            </a:r>
            <a:endParaRPr lang="en-GB" altLang="sr-Latn-RS" sz="1400">
              <a:cs typeface="Arial" panose="020B0604020202020204" pitchFamily="34" charset="0"/>
            </a:endParaRPr>
          </a:p>
        </p:txBody>
      </p:sp>
      <p:sp>
        <p:nvSpPr>
          <p:cNvPr id="193575" name="AutoShape 39">
            <a:extLst>
              <a:ext uri="{FF2B5EF4-FFF2-40B4-BE49-F238E27FC236}">
                <a16:creationId xmlns:a16="http://schemas.microsoft.com/office/drawing/2014/main" id="{4AD7E546-AB58-4897-9505-713E90CE5FC5}"/>
              </a:ext>
            </a:extLst>
          </p:cNvPr>
          <p:cNvSpPr>
            <a:spLocks noChangeArrowheads="1"/>
          </p:cNvSpPr>
          <p:nvPr/>
        </p:nvSpPr>
        <p:spPr bwMode="auto">
          <a:xfrm>
            <a:off x="2982913" y="6302375"/>
            <a:ext cx="381000" cy="303213"/>
          </a:xfrm>
          <a:prstGeom prst="roundRect">
            <a:avLst>
              <a:gd name="adj" fmla="val 16667"/>
            </a:avLst>
          </a:prstGeom>
          <a:solidFill>
            <a:srgbClr val="C0C0C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CI</a:t>
            </a:r>
            <a:endParaRPr lang="en-GB" altLang="sr-Latn-RS" sz="1400">
              <a:cs typeface="Arial" panose="020B0604020202020204" pitchFamily="34" charset="0"/>
            </a:endParaRPr>
          </a:p>
        </p:txBody>
      </p:sp>
      <p:sp>
        <p:nvSpPr>
          <p:cNvPr id="193576" name="AutoShape 40">
            <a:extLst>
              <a:ext uri="{FF2B5EF4-FFF2-40B4-BE49-F238E27FC236}">
                <a16:creationId xmlns:a16="http://schemas.microsoft.com/office/drawing/2014/main" id="{C7DB8ED3-41F9-4E9F-98C1-34152D9083F0}"/>
              </a:ext>
            </a:extLst>
          </p:cNvPr>
          <p:cNvSpPr>
            <a:spLocks noChangeArrowheads="1"/>
          </p:cNvSpPr>
          <p:nvPr/>
        </p:nvSpPr>
        <p:spPr bwMode="auto">
          <a:xfrm>
            <a:off x="304800" y="5486400"/>
            <a:ext cx="381000" cy="304800"/>
          </a:xfrm>
          <a:prstGeom prst="roundRect">
            <a:avLst>
              <a:gd name="adj" fmla="val 16667"/>
            </a:avLst>
          </a:prstGeom>
          <a:solidFill>
            <a:srgbClr val="FF99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G</a:t>
            </a:r>
            <a:endParaRPr lang="en-GB" altLang="sr-Latn-RS" sz="1400">
              <a:cs typeface="Arial" panose="020B0604020202020204" pitchFamily="34" charset="0"/>
            </a:endParaRPr>
          </a:p>
        </p:txBody>
      </p:sp>
      <p:sp>
        <p:nvSpPr>
          <p:cNvPr id="193577" name="AutoShape 41">
            <a:extLst>
              <a:ext uri="{FF2B5EF4-FFF2-40B4-BE49-F238E27FC236}">
                <a16:creationId xmlns:a16="http://schemas.microsoft.com/office/drawing/2014/main" id="{1AFD5714-E9A7-497E-B2B9-C2B188F4B90C}"/>
              </a:ext>
            </a:extLst>
          </p:cNvPr>
          <p:cNvSpPr>
            <a:spLocks noChangeArrowheads="1"/>
          </p:cNvSpPr>
          <p:nvPr/>
        </p:nvSpPr>
        <p:spPr bwMode="auto">
          <a:xfrm>
            <a:off x="304800" y="5029200"/>
            <a:ext cx="381000" cy="304800"/>
          </a:xfrm>
          <a:prstGeom prst="roundRect">
            <a:avLst>
              <a:gd name="adj" fmla="val 16667"/>
            </a:avLst>
          </a:prstGeom>
          <a:solidFill>
            <a:srgbClr val="FF99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G</a:t>
            </a:r>
            <a:endParaRPr lang="en-GB" altLang="sr-Latn-RS" sz="1400">
              <a:cs typeface="Arial" panose="020B0604020202020204" pitchFamily="34" charset="0"/>
            </a:endParaRPr>
          </a:p>
        </p:txBody>
      </p:sp>
      <p:sp>
        <p:nvSpPr>
          <p:cNvPr id="193578" name="AutoShape 42">
            <a:extLst>
              <a:ext uri="{FF2B5EF4-FFF2-40B4-BE49-F238E27FC236}">
                <a16:creationId xmlns:a16="http://schemas.microsoft.com/office/drawing/2014/main" id="{141525FD-AF46-43EF-8AEA-9607CE363D33}"/>
              </a:ext>
            </a:extLst>
          </p:cNvPr>
          <p:cNvSpPr>
            <a:spLocks noChangeArrowheads="1"/>
          </p:cNvSpPr>
          <p:nvPr/>
        </p:nvSpPr>
        <p:spPr bwMode="auto">
          <a:xfrm>
            <a:off x="304800" y="5943600"/>
            <a:ext cx="381000" cy="304800"/>
          </a:xfrm>
          <a:prstGeom prst="roundRect">
            <a:avLst>
              <a:gd name="adj" fmla="val 16667"/>
            </a:avLst>
          </a:prstGeom>
          <a:solidFill>
            <a:srgbClr val="FF99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G</a:t>
            </a:r>
            <a:endParaRPr lang="en-GB" altLang="sr-Latn-RS" sz="1400">
              <a:cs typeface="Arial" panose="020B0604020202020204" pitchFamily="34" charset="0"/>
            </a:endParaRPr>
          </a:p>
        </p:txBody>
      </p:sp>
      <p:sp>
        <p:nvSpPr>
          <p:cNvPr id="193581" name="AutoShape 45">
            <a:extLst>
              <a:ext uri="{FF2B5EF4-FFF2-40B4-BE49-F238E27FC236}">
                <a16:creationId xmlns:a16="http://schemas.microsoft.com/office/drawing/2014/main" id="{F0DFF595-0860-4FF3-8BD0-23C3AFC6AD4B}"/>
              </a:ext>
            </a:extLst>
          </p:cNvPr>
          <p:cNvSpPr>
            <a:spLocks noChangeArrowheads="1"/>
          </p:cNvSpPr>
          <p:nvPr/>
        </p:nvSpPr>
        <p:spPr bwMode="auto">
          <a:xfrm>
            <a:off x="8458200" y="5486400"/>
            <a:ext cx="381000" cy="304800"/>
          </a:xfrm>
          <a:prstGeom prst="roundRect">
            <a:avLst>
              <a:gd name="adj" fmla="val 16667"/>
            </a:avLst>
          </a:prstGeom>
          <a:solidFill>
            <a:srgbClr val="FF99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G</a:t>
            </a:r>
            <a:endParaRPr lang="en-GB" altLang="sr-Latn-RS" sz="1400">
              <a:cs typeface="Arial" panose="020B0604020202020204" pitchFamily="34" charset="0"/>
            </a:endParaRPr>
          </a:p>
        </p:txBody>
      </p:sp>
      <p:sp>
        <p:nvSpPr>
          <p:cNvPr id="193582" name="AutoShape 46">
            <a:extLst>
              <a:ext uri="{FF2B5EF4-FFF2-40B4-BE49-F238E27FC236}">
                <a16:creationId xmlns:a16="http://schemas.microsoft.com/office/drawing/2014/main" id="{7A9B7BC8-B334-4B1A-9A9D-10D27D822867}"/>
              </a:ext>
            </a:extLst>
          </p:cNvPr>
          <p:cNvSpPr>
            <a:spLocks noChangeArrowheads="1"/>
          </p:cNvSpPr>
          <p:nvPr/>
        </p:nvSpPr>
        <p:spPr bwMode="auto">
          <a:xfrm>
            <a:off x="8458200" y="5029200"/>
            <a:ext cx="381000" cy="304800"/>
          </a:xfrm>
          <a:prstGeom prst="roundRect">
            <a:avLst>
              <a:gd name="adj" fmla="val 16667"/>
            </a:avLst>
          </a:prstGeom>
          <a:solidFill>
            <a:srgbClr val="FF99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G</a:t>
            </a:r>
            <a:endParaRPr lang="en-GB" altLang="sr-Latn-RS" sz="1400">
              <a:cs typeface="Arial" panose="020B0604020202020204" pitchFamily="34" charset="0"/>
            </a:endParaRPr>
          </a:p>
        </p:txBody>
      </p:sp>
      <p:sp>
        <p:nvSpPr>
          <p:cNvPr id="193583" name="AutoShape 47">
            <a:extLst>
              <a:ext uri="{FF2B5EF4-FFF2-40B4-BE49-F238E27FC236}">
                <a16:creationId xmlns:a16="http://schemas.microsoft.com/office/drawing/2014/main" id="{537F4EAD-00A9-47BD-83FC-E44F710A9B6B}"/>
              </a:ext>
            </a:extLst>
          </p:cNvPr>
          <p:cNvSpPr>
            <a:spLocks noChangeArrowheads="1"/>
          </p:cNvSpPr>
          <p:nvPr/>
        </p:nvSpPr>
        <p:spPr bwMode="auto">
          <a:xfrm>
            <a:off x="8458200" y="5943600"/>
            <a:ext cx="381000" cy="304800"/>
          </a:xfrm>
          <a:prstGeom prst="roundRect">
            <a:avLst>
              <a:gd name="adj" fmla="val 16667"/>
            </a:avLst>
          </a:prstGeom>
          <a:solidFill>
            <a:srgbClr val="FF99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G</a:t>
            </a:r>
            <a:endParaRPr lang="en-GB" altLang="sr-Latn-RS" sz="1400">
              <a:cs typeface="Arial" panose="020B0604020202020204" pitchFamily="34" charset="0"/>
            </a:endParaRPr>
          </a:p>
        </p:txBody>
      </p:sp>
      <p:cxnSp>
        <p:nvCxnSpPr>
          <p:cNvPr id="193584" name="AutoShape 48">
            <a:extLst>
              <a:ext uri="{FF2B5EF4-FFF2-40B4-BE49-F238E27FC236}">
                <a16:creationId xmlns:a16="http://schemas.microsoft.com/office/drawing/2014/main" id="{A1B242C2-9C7B-4814-98CE-A7161F0FCCED}"/>
              </a:ext>
            </a:extLst>
          </p:cNvPr>
          <p:cNvCxnSpPr>
            <a:cxnSpLocks noChangeShapeType="1"/>
            <a:stCxn id="193577" idx="3"/>
            <a:endCxn id="193562" idx="1"/>
          </p:cNvCxnSpPr>
          <p:nvPr/>
        </p:nvCxnSpPr>
        <p:spPr bwMode="auto">
          <a:xfrm>
            <a:off x="685800" y="5181600"/>
            <a:ext cx="533400" cy="306388"/>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85" name="AutoShape 49">
            <a:extLst>
              <a:ext uri="{FF2B5EF4-FFF2-40B4-BE49-F238E27FC236}">
                <a16:creationId xmlns:a16="http://schemas.microsoft.com/office/drawing/2014/main" id="{705527A3-DFCE-454A-8B70-D0DDB8545A5E}"/>
              </a:ext>
            </a:extLst>
          </p:cNvPr>
          <p:cNvCxnSpPr>
            <a:cxnSpLocks noChangeShapeType="1"/>
            <a:stCxn id="193576" idx="3"/>
            <a:endCxn id="193562" idx="1"/>
          </p:cNvCxnSpPr>
          <p:nvPr/>
        </p:nvCxnSpPr>
        <p:spPr bwMode="auto">
          <a:xfrm flipV="1">
            <a:off x="685800" y="5487988"/>
            <a:ext cx="533400" cy="150812"/>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86" name="AutoShape 50">
            <a:extLst>
              <a:ext uri="{FF2B5EF4-FFF2-40B4-BE49-F238E27FC236}">
                <a16:creationId xmlns:a16="http://schemas.microsoft.com/office/drawing/2014/main" id="{74515427-51D6-47B9-8973-D7F41CDEE057}"/>
              </a:ext>
            </a:extLst>
          </p:cNvPr>
          <p:cNvCxnSpPr>
            <a:cxnSpLocks noChangeShapeType="1"/>
            <a:stCxn id="193578" idx="3"/>
            <a:endCxn id="193562" idx="1"/>
          </p:cNvCxnSpPr>
          <p:nvPr/>
        </p:nvCxnSpPr>
        <p:spPr bwMode="auto">
          <a:xfrm flipV="1">
            <a:off x="685800" y="5487988"/>
            <a:ext cx="533400" cy="608012"/>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87" name="AutoShape 51">
            <a:extLst>
              <a:ext uri="{FF2B5EF4-FFF2-40B4-BE49-F238E27FC236}">
                <a16:creationId xmlns:a16="http://schemas.microsoft.com/office/drawing/2014/main" id="{AD703550-829E-4C09-8CDF-BB30ECEC31C8}"/>
              </a:ext>
            </a:extLst>
          </p:cNvPr>
          <p:cNvCxnSpPr>
            <a:cxnSpLocks noChangeShapeType="1"/>
            <a:stCxn id="193568" idx="0"/>
            <a:endCxn id="193562" idx="2"/>
          </p:cNvCxnSpPr>
          <p:nvPr/>
        </p:nvCxnSpPr>
        <p:spPr bwMode="auto">
          <a:xfrm flipV="1">
            <a:off x="1954213" y="5791200"/>
            <a:ext cx="485775" cy="511175"/>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88" name="AutoShape 52">
            <a:extLst>
              <a:ext uri="{FF2B5EF4-FFF2-40B4-BE49-F238E27FC236}">
                <a16:creationId xmlns:a16="http://schemas.microsoft.com/office/drawing/2014/main" id="{C11D4C57-7E68-4ED1-96CA-67A958599974}"/>
              </a:ext>
            </a:extLst>
          </p:cNvPr>
          <p:cNvCxnSpPr>
            <a:cxnSpLocks noChangeShapeType="1"/>
            <a:stCxn id="193574" idx="0"/>
            <a:endCxn id="193562" idx="2"/>
          </p:cNvCxnSpPr>
          <p:nvPr/>
        </p:nvCxnSpPr>
        <p:spPr bwMode="auto">
          <a:xfrm flipH="1" flipV="1">
            <a:off x="2439988" y="5791200"/>
            <a:ext cx="125412" cy="511175"/>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89" name="AutoShape 53">
            <a:extLst>
              <a:ext uri="{FF2B5EF4-FFF2-40B4-BE49-F238E27FC236}">
                <a16:creationId xmlns:a16="http://schemas.microsoft.com/office/drawing/2014/main" id="{ED6D2B3D-3C98-4025-B78A-4D89A25384F8}"/>
              </a:ext>
            </a:extLst>
          </p:cNvPr>
          <p:cNvCxnSpPr>
            <a:cxnSpLocks noChangeShapeType="1"/>
            <a:stCxn id="193575" idx="0"/>
            <a:endCxn id="193562" idx="2"/>
          </p:cNvCxnSpPr>
          <p:nvPr/>
        </p:nvCxnSpPr>
        <p:spPr bwMode="auto">
          <a:xfrm flipH="1" flipV="1">
            <a:off x="2439988" y="5791200"/>
            <a:ext cx="733425" cy="511175"/>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94" name="AutoShape 58">
            <a:extLst>
              <a:ext uri="{FF2B5EF4-FFF2-40B4-BE49-F238E27FC236}">
                <a16:creationId xmlns:a16="http://schemas.microsoft.com/office/drawing/2014/main" id="{96844260-8800-4A98-B261-3542C7EE15E2}"/>
              </a:ext>
            </a:extLst>
          </p:cNvPr>
          <p:cNvCxnSpPr>
            <a:cxnSpLocks noChangeShapeType="1"/>
            <a:stCxn id="193571" idx="0"/>
            <a:endCxn id="193564" idx="2"/>
          </p:cNvCxnSpPr>
          <p:nvPr/>
        </p:nvCxnSpPr>
        <p:spPr bwMode="auto">
          <a:xfrm flipV="1">
            <a:off x="5873750" y="5791200"/>
            <a:ext cx="798513" cy="446088"/>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95" name="AutoShape 59">
            <a:extLst>
              <a:ext uri="{FF2B5EF4-FFF2-40B4-BE49-F238E27FC236}">
                <a16:creationId xmlns:a16="http://schemas.microsoft.com/office/drawing/2014/main" id="{43944CEC-B75C-4C52-B61A-9584F41615F1}"/>
              </a:ext>
            </a:extLst>
          </p:cNvPr>
          <p:cNvCxnSpPr>
            <a:cxnSpLocks noChangeShapeType="1"/>
            <a:stCxn id="193572" idx="0"/>
            <a:endCxn id="193564" idx="2"/>
          </p:cNvCxnSpPr>
          <p:nvPr/>
        </p:nvCxnSpPr>
        <p:spPr bwMode="auto">
          <a:xfrm flipV="1">
            <a:off x="6483350" y="5791200"/>
            <a:ext cx="188913" cy="446088"/>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96" name="AutoShape 60">
            <a:extLst>
              <a:ext uri="{FF2B5EF4-FFF2-40B4-BE49-F238E27FC236}">
                <a16:creationId xmlns:a16="http://schemas.microsoft.com/office/drawing/2014/main" id="{81356C64-886E-4985-8A4D-FA7A7087B00B}"/>
              </a:ext>
            </a:extLst>
          </p:cNvPr>
          <p:cNvCxnSpPr>
            <a:cxnSpLocks noChangeShapeType="1"/>
            <a:stCxn id="193573" idx="0"/>
            <a:endCxn id="193564" idx="2"/>
          </p:cNvCxnSpPr>
          <p:nvPr/>
        </p:nvCxnSpPr>
        <p:spPr bwMode="auto">
          <a:xfrm flipH="1" flipV="1">
            <a:off x="6672263" y="5791200"/>
            <a:ext cx="419100" cy="446088"/>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97" name="AutoShape 61">
            <a:extLst>
              <a:ext uri="{FF2B5EF4-FFF2-40B4-BE49-F238E27FC236}">
                <a16:creationId xmlns:a16="http://schemas.microsoft.com/office/drawing/2014/main" id="{97AAACC9-D953-4F60-9CCC-B22ADB4C6CE3}"/>
              </a:ext>
            </a:extLst>
          </p:cNvPr>
          <p:cNvCxnSpPr>
            <a:cxnSpLocks noChangeShapeType="1"/>
            <a:stCxn id="193583" idx="1"/>
            <a:endCxn id="193564" idx="3"/>
          </p:cNvCxnSpPr>
          <p:nvPr/>
        </p:nvCxnSpPr>
        <p:spPr bwMode="auto">
          <a:xfrm flipH="1" flipV="1">
            <a:off x="7924800" y="5487988"/>
            <a:ext cx="533400" cy="608012"/>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98" name="AutoShape 62">
            <a:extLst>
              <a:ext uri="{FF2B5EF4-FFF2-40B4-BE49-F238E27FC236}">
                <a16:creationId xmlns:a16="http://schemas.microsoft.com/office/drawing/2014/main" id="{C15C9092-B529-4218-87A5-F75130A48F2E}"/>
              </a:ext>
            </a:extLst>
          </p:cNvPr>
          <p:cNvCxnSpPr>
            <a:cxnSpLocks noChangeShapeType="1"/>
            <a:stCxn id="193581" idx="1"/>
            <a:endCxn id="193564" idx="3"/>
          </p:cNvCxnSpPr>
          <p:nvPr/>
        </p:nvCxnSpPr>
        <p:spPr bwMode="auto">
          <a:xfrm flipH="1" flipV="1">
            <a:off x="7924800" y="5487988"/>
            <a:ext cx="533400" cy="150812"/>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99" name="AutoShape 63">
            <a:extLst>
              <a:ext uri="{FF2B5EF4-FFF2-40B4-BE49-F238E27FC236}">
                <a16:creationId xmlns:a16="http://schemas.microsoft.com/office/drawing/2014/main" id="{0C4F74AB-0FB6-4C2B-82C8-456056EDBE32}"/>
              </a:ext>
            </a:extLst>
          </p:cNvPr>
          <p:cNvCxnSpPr>
            <a:cxnSpLocks noChangeShapeType="1"/>
            <a:stCxn id="193582" idx="1"/>
            <a:endCxn id="193564" idx="3"/>
          </p:cNvCxnSpPr>
          <p:nvPr/>
        </p:nvCxnSpPr>
        <p:spPr bwMode="auto">
          <a:xfrm flipH="1">
            <a:off x="7924800" y="5181600"/>
            <a:ext cx="533400" cy="306388"/>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sp>
        <p:nvSpPr>
          <p:cNvPr id="193600" name="AutoShape 64">
            <a:extLst>
              <a:ext uri="{FF2B5EF4-FFF2-40B4-BE49-F238E27FC236}">
                <a16:creationId xmlns:a16="http://schemas.microsoft.com/office/drawing/2014/main" id="{40363549-0B2E-40AE-A72A-2466618BB9AB}"/>
              </a:ext>
            </a:extLst>
          </p:cNvPr>
          <p:cNvSpPr>
            <a:spLocks noChangeArrowheads="1"/>
          </p:cNvSpPr>
          <p:nvPr/>
        </p:nvSpPr>
        <p:spPr bwMode="auto">
          <a:xfrm>
            <a:off x="392113" y="1143000"/>
            <a:ext cx="1676400" cy="457200"/>
          </a:xfrm>
          <a:prstGeom prst="roundRect">
            <a:avLst>
              <a:gd name="adj" fmla="val 16667"/>
            </a:avLst>
          </a:prstGeom>
          <a:solidFill>
            <a:srgbClr val="FFFF99"/>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dirty="0">
                <a:cs typeface="Arial" panose="020B0604020202020204" pitchFamily="34" charset="0"/>
              </a:rPr>
              <a:t>IT sustav</a:t>
            </a:r>
            <a:br>
              <a:rPr lang="hr-HR" altLang="sr-Latn-RS" sz="1400" b="1" dirty="0">
                <a:cs typeface="Arial" panose="020B0604020202020204" pitchFamily="34" charset="0"/>
              </a:rPr>
            </a:br>
            <a:r>
              <a:rPr lang="hr-HR" altLang="sr-Latn-RS" sz="1400" b="1" dirty="0">
                <a:cs typeface="Arial" panose="020B0604020202020204" pitchFamily="34" charset="0"/>
              </a:rPr>
              <a:t>privrednika</a:t>
            </a:r>
            <a:endParaRPr lang="en-GB" altLang="sr-Latn-RS" sz="1400" b="1" dirty="0">
              <a:cs typeface="Arial" panose="020B0604020202020204" pitchFamily="34" charset="0"/>
            </a:endParaRPr>
          </a:p>
        </p:txBody>
      </p:sp>
      <p:sp>
        <p:nvSpPr>
          <p:cNvPr id="193601" name="AutoShape 65">
            <a:extLst>
              <a:ext uri="{FF2B5EF4-FFF2-40B4-BE49-F238E27FC236}">
                <a16:creationId xmlns:a16="http://schemas.microsoft.com/office/drawing/2014/main" id="{8C355F87-D21F-45BE-9AD2-1437ADBF95AC}"/>
              </a:ext>
            </a:extLst>
          </p:cNvPr>
          <p:cNvSpPr>
            <a:spLocks noChangeArrowheads="1"/>
          </p:cNvSpPr>
          <p:nvPr/>
        </p:nvSpPr>
        <p:spPr bwMode="auto">
          <a:xfrm>
            <a:off x="392113" y="1797050"/>
            <a:ext cx="1676400" cy="457200"/>
          </a:xfrm>
          <a:prstGeom prst="roundRect">
            <a:avLst>
              <a:gd name="adj" fmla="val 16667"/>
            </a:avLst>
          </a:prstGeom>
          <a:solidFill>
            <a:srgbClr val="FFCC99"/>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dirty="0">
                <a:cs typeface="Arial" panose="020B0604020202020204" pitchFamily="34" charset="0"/>
              </a:rPr>
              <a:t>IT sustav</a:t>
            </a:r>
            <a:br>
              <a:rPr lang="hr-HR" altLang="sr-Latn-RS" sz="1400" b="1" dirty="0">
                <a:cs typeface="Arial" panose="020B0604020202020204" pitchFamily="34" charset="0"/>
              </a:rPr>
            </a:br>
            <a:r>
              <a:rPr lang="hr-HR" altLang="sr-Latn-RS" sz="1400" b="1" dirty="0">
                <a:cs typeface="Arial" panose="020B0604020202020204" pitchFamily="34" charset="0"/>
              </a:rPr>
              <a:t>privrednika</a:t>
            </a:r>
            <a:endParaRPr lang="en-GB" altLang="sr-Latn-RS" sz="1400" b="1" dirty="0">
              <a:cs typeface="Arial" panose="020B0604020202020204" pitchFamily="34" charset="0"/>
            </a:endParaRPr>
          </a:p>
        </p:txBody>
      </p:sp>
      <p:sp>
        <p:nvSpPr>
          <p:cNvPr id="193602" name="AutoShape 66">
            <a:extLst>
              <a:ext uri="{FF2B5EF4-FFF2-40B4-BE49-F238E27FC236}">
                <a16:creationId xmlns:a16="http://schemas.microsoft.com/office/drawing/2014/main" id="{50B627CE-2253-4555-8766-21CEB7B234B6}"/>
              </a:ext>
            </a:extLst>
          </p:cNvPr>
          <p:cNvSpPr>
            <a:spLocks noChangeArrowheads="1"/>
          </p:cNvSpPr>
          <p:nvPr/>
        </p:nvSpPr>
        <p:spPr bwMode="auto">
          <a:xfrm>
            <a:off x="392113" y="2449513"/>
            <a:ext cx="1676400" cy="455612"/>
          </a:xfrm>
          <a:prstGeom prst="roundRect">
            <a:avLst>
              <a:gd name="adj" fmla="val 16667"/>
            </a:avLst>
          </a:prstGeom>
          <a:solidFill>
            <a:srgbClr val="FFFF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dirty="0">
                <a:cs typeface="Arial" panose="020B0604020202020204" pitchFamily="34" charset="0"/>
              </a:rPr>
              <a:t>IT sustav</a:t>
            </a:r>
            <a:br>
              <a:rPr lang="hr-HR" altLang="sr-Latn-RS" sz="1400" b="1" dirty="0">
                <a:cs typeface="Arial" panose="020B0604020202020204" pitchFamily="34" charset="0"/>
              </a:rPr>
            </a:br>
            <a:r>
              <a:rPr lang="hr-HR" altLang="sr-Latn-RS" sz="1400" b="1" dirty="0">
                <a:cs typeface="Arial" panose="020B0604020202020204" pitchFamily="34" charset="0"/>
              </a:rPr>
              <a:t>privrednika</a:t>
            </a:r>
            <a:endParaRPr lang="en-GB" altLang="sr-Latn-RS" sz="1400" b="1" dirty="0">
              <a:cs typeface="Arial" panose="020B0604020202020204" pitchFamily="34" charset="0"/>
            </a:endParaRPr>
          </a:p>
        </p:txBody>
      </p:sp>
      <p:sp>
        <p:nvSpPr>
          <p:cNvPr id="193603" name="AutoShape 67">
            <a:extLst>
              <a:ext uri="{FF2B5EF4-FFF2-40B4-BE49-F238E27FC236}">
                <a16:creationId xmlns:a16="http://schemas.microsoft.com/office/drawing/2014/main" id="{623F0B65-2885-41FF-9095-3EEBA8C884C3}"/>
              </a:ext>
            </a:extLst>
          </p:cNvPr>
          <p:cNvSpPr>
            <a:spLocks noChangeArrowheads="1"/>
          </p:cNvSpPr>
          <p:nvPr/>
        </p:nvSpPr>
        <p:spPr bwMode="auto">
          <a:xfrm>
            <a:off x="392113" y="3103563"/>
            <a:ext cx="1676400" cy="457200"/>
          </a:xfrm>
          <a:prstGeom prst="roundRect">
            <a:avLst>
              <a:gd name="adj" fmla="val 16667"/>
            </a:avLst>
          </a:prstGeom>
          <a:solidFill>
            <a:srgbClr val="FFCC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dirty="0">
                <a:cs typeface="Arial" panose="020B0604020202020204" pitchFamily="34" charset="0"/>
              </a:rPr>
              <a:t>IT sustav</a:t>
            </a:r>
            <a:br>
              <a:rPr lang="hr-HR" altLang="sr-Latn-RS" sz="1400" b="1" dirty="0">
                <a:cs typeface="Arial" panose="020B0604020202020204" pitchFamily="34" charset="0"/>
              </a:rPr>
            </a:br>
            <a:r>
              <a:rPr lang="hr-HR" altLang="sr-Latn-RS" sz="1400" b="1" dirty="0">
                <a:cs typeface="Arial" panose="020B0604020202020204" pitchFamily="34" charset="0"/>
              </a:rPr>
              <a:t>privrednika</a:t>
            </a:r>
            <a:endParaRPr lang="en-GB" altLang="sr-Latn-RS" sz="1400" b="1" dirty="0">
              <a:cs typeface="Arial" panose="020B0604020202020204" pitchFamily="34" charset="0"/>
            </a:endParaRPr>
          </a:p>
        </p:txBody>
      </p:sp>
      <p:sp>
        <p:nvSpPr>
          <p:cNvPr id="193605" name="AutoShape 69">
            <a:extLst>
              <a:ext uri="{FF2B5EF4-FFF2-40B4-BE49-F238E27FC236}">
                <a16:creationId xmlns:a16="http://schemas.microsoft.com/office/drawing/2014/main" id="{9DCC541A-2AD4-4046-9A79-41C56EE086E5}"/>
              </a:ext>
            </a:extLst>
          </p:cNvPr>
          <p:cNvSpPr>
            <a:spLocks noChangeArrowheads="1"/>
          </p:cNvSpPr>
          <p:nvPr/>
        </p:nvSpPr>
        <p:spPr bwMode="auto">
          <a:xfrm>
            <a:off x="6400800" y="4343400"/>
            <a:ext cx="1066800" cy="230188"/>
          </a:xfrm>
          <a:prstGeom prst="roundRect">
            <a:avLst>
              <a:gd name="adj" fmla="val 16667"/>
            </a:avLst>
          </a:prstGeom>
          <a:solidFill>
            <a:srgbClr val="CCFFCC"/>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100" b="1">
                <a:cs typeface="Arial" panose="020B0604020202020204" pitchFamily="34" charset="0"/>
              </a:rPr>
              <a:t>UN/EDIFACT</a:t>
            </a:r>
            <a:endParaRPr lang="en-GB" altLang="sr-Latn-RS" sz="1100" b="1">
              <a:cs typeface="Arial" panose="020B0604020202020204" pitchFamily="34" charset="0"/>
            </a:endParaRPr>
          </a:p>
        </p:txBody>
      </p:sp>
      <p:sp>
        <p:nvSpPr>
          <p:cNvPr id="193606" name="AutoShape 70">
            <a:extLst>
              <a:ext uri="{FF2B5EF4-FFF2-40B4-BE49-F238E27FC236}">
                <a16:creationId xmlns:a16="http://schemas.microsoft.com/office/drawing/2014/main" id="{8B829714-4061-431B-A82E-BD07C33CC7EF}"/>
              </a:ext>
            </a:extLst>
          </p:cNvPr>
          <p:cNvSpPr>
            <a:spLocks noChangeArrowheads="1"/>
          </p:cNvSpPr>
          <p:nvPr/>
        </p:nvSpPr>
        <p:spPr bwMode="auto">
          <a:xfrm>
            <a:off x="1658938" y="4354513"/>
            <a:ext cx="1066800" cy="228600"/>
          </a:xfrm>
          <a:prstGeom prst="roundRect">
            <a:avLst>
              <a:gd name="adj" fmla="val 16667"/>
            </a:avLst>
          </a:prstGeom>
          <a:solidFill>
            <a:srgbClr val="CCFFCC"/>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100" b="1">
                <a:cs typeface="Arial" panose="020B0604020202020204" pitchFamily="34" charset="0"/>
              </a:rPr>
              <a:t>UN/EDIFACT</a:t>
            </a:r>
            <a:endParaRPr lang="en-GB" altLang="sr-Latn-RS" sz="1100" b="1">
              <a:cs typeface="Arial" panose="020B0604020202020204" pitchFamily="34" charset="0"/>
            </a:endParaRPr>
          </a:p>
        </p:txBody>
      </p:sp>
      <p:sp>
        <p:nvSpPr>
          <p:cNvPr id="193607" name="AutoShape 71">
            <a:extLst>
              <a:ext uri="{FF2B5EF4-FFF2-40B4-BE49-F238E27FC236}">
                <a16:creationId xmlns:a16="http://schemas.microsoft.com/office/drawing/2014/main" id="{66A0F3B7-AE93-43FA-B28E-E0D6273F365E}"/>
              </a:ext>
            </a:extLst>
          </p:cNvPr>
          <p:cNvSpPr>
            <a:spLocks noChangeArrowheads="1"/>
          </p:cNvSpPr>
          <p:nvPr/>
        </p:nvSpPr>
        <p:spPr bwMode="auto">
          <a:xfrm>
            <a:off x="5354638" y="3167063"/>
            <a:ext cx="1068387" cy="230187"/>
          </a:xfrm>
          <a:prstGeom prst="roundRect">
            <a:avLst>
              <a:gd name="adj" fmla="val 16667"/>
            </a:avLst>
          </a:prstGeom>
          <a:solidFill>
            <a:srgbClr val="CCFFCC"/>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100" b="1">
                <a:cs typeface="Arial" panose="020B0604020202020204" pitchFamily="34" charset="0"/>
              </a:rPr>
              <a:t>UN/EDIFACT</a:t>
            </a:r>
            <a:endParaRPr lang="en-GB" altLang="sr-Latn-RS" sz="1100" b="1">
              <a:cs typeface="Arial" panose="020B0604020202020204" pitchFamily="34" charset="0"/>
            </a:endParaRPr>
          </a:p>
        </p:txBody>
      </p:sp>
      <p:sp>
        <p:nvSpPr>
          <p:cNvPr id="193612" name="Text Box 76">
            <a:extLst>
              <a:ext uri="{FF2B5EF4-FFF2-40B4-BE49-F238E27FC236}">
                <a16:creationId xmlns:a16="http://schemas.microsoft.com/office/drawing/2014/main" id="{A5241DB8-CAC6-4DA9-9529-158BFF02006F}"/>
              </a:ext>
            </a:extLst>
          </p:cNvPr>
          <p:cNvSpPr txBox="1">
            <a:spLocks noChangeArrowheads="1"/>
          </p:cNvSpPr>
          <p:nvPr/>
        </p:nvSpPr>
        <p:spPr bwMode="auto">
          <a:xfrm>
            <a:off x="3984625" y="3625850"/>
            <a:ext cx="11160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8" rIns="82936" bIns="41468">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r-HR" altLang="sr-Latn-RS" i="1">
                <a:cs typeface="Arial" panose="020B0604020202020204" pitchFamily="34" charset="0"/>
              </a:rPr>
              <a:t>CCN/CSI</a:t>
            </a:r>
          </a:p>
        </p:txBody>
      </p:sp>
      <p:sp>
        <p:nvSpPr>
          <p:cNvPr id="9273" name="Rectangle 77">
            <a:extLst>
              <a:ext uri="{FF2B5EF4-FFF2-40B4-BE49-F238E27FC236}">
                <a16:creationId xmlns:a16="http://schemas.microsoft.com/office/drawing/2014/main" id="{5BC973EC-419A-44C8-A2B6-B771FD19DCE3}"/>
              </a:ext>
            </a:extLst>
          </p:cNvPr>
          <p:cNvSpPr>
            <a:spLocks noChangeArrowheads="1"/>
          </p:cNvSpPr>
          <p:nvPr/>
        </p:nvSpPr>
        <p:spPr bwMode="auto">
          <a:xfrm>
            <a:off x="5421313" y="1797050"/>
            <a:ext cx="1241425" cy="652463"/>
          </a:xfrm>
          <a:prstGeom prst="rect">
            <a:avLst/>
          </a:prstGeom>
          <a:solidFill>
            <a:srgbClr val="99CCFF"/>
          </a:solidFill>
          <a:ln w="9525">
            <a:solidFill>
              <a:schemeClr val="tx1"/>
            </a:solidFill>
            <a:miter lim="800000"/>
            <a:headEnd/>
            <a:tailEnd/>
          </a:ln>
        </p:spPr>
        <p:txBody>
          <a:bodyPr wrap="none" lIns="82936" tIns="41468" rIns="82936" bIns="41468"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600" b="1">
                <a:cs typeface="Arial" panose="020B0604020202020204" pitchFamily="34" charset="0"/>
              </a:rPr>
              <a:t>G2B</a:t>
            </a:r>
            <a:br>
              <a:rPr lang="hr-HR" altLang="sr-Latn-RS" sz="1600" b="1">
                <a:cs typeface="Arial" panose="020B0604020202020204" pitchFamily="34" charset="0"/>
              </a:rPr>
            </a:br>
            <a:r>
              <a:rPr lang="hr-HR" altLang="sr-Latn-RS" sz="1600" b="1">
                <a:cs typeface="Arial" panose="020B0604020202020204" pitchFamily="34" charset="0"/>
              </a:rPr>
              <a:t>Web servis</a:t>
            </a:r>
          </a:p>
        </p:txBody>
      </p:sp>
      <p:sp>
        <p:nvSpPr>
          <p:cNvPr id="9274" name="AutoShape 78">
            <a:extLst>
              <a:ext uri="{FF2B5EF4-FFF2-40B4-BE49-F238E27FC236}">
                <a16:creationId xmlns:a16="http://schemas.microsoft.com/office/drawing/2014/main" id="{ADAABBB7-679B-4682-85C7-615F106AE088}"/>
              </a:ext>
            </a:extLst>
          </p:cNvPr>
          <p:cNvSpPr>
            <a:spLocks noChangeArrowheads="1"/>
          </p:cNvSpPr>
          <p:nvPr/>
        </p:nvSpPr>
        <p:spPr bwMode="auto">
          <a:xfrm>
            <a:off x="6140450" y="2449513"/>
            <a:ext cx="1481138" cy="455612"/>
          </a:xfrm>
          <a:prstGeom prst="octagon">
            <a:avLst>
              <a:gd name="adj" fmla="val 29287"/>
            </a:avLst>
          </a:prstGeom>
          <a:solidFill>
            <a:srgbClr val="00FFFF"/>
          </a:solidFill>
          <a:ln w="9525">
            <a:solidFill>
              <a:schemeClr val="tx1"/>
            </a:solidFill>
            <a:miter lim="800000"/>
            <a:headEnd/>
            <a:tailEnd/>
          </a:ln>
        </p:spPr>
        <p:txBody>
          <a:bodyPr wrap="none" lIns="82936" tIns="41468" rIns="82936" bIns="41468"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100" b="1">
                <a:cs typeface="Arial" panose="020B0604020202020204" pitchFamily="34" charset="0"/>
              </a:rPr>
              <a:t>XML – UN/EDIFACT</a:t>
            </a:r>
            <a:br>
              <a:rPr lang="hr-HR" altLang="sr-Latn-RS" sz="1100" b="1">
                <a:cs typeface="Arial" panose="020B0604020202020204" pitchFamily="34" charset="0"/>
              </a:rPr>
            </a:br>
            <a:r>
              <a:rPr lang="hr-HR" altLang="sr-Latn-RS" sz="1100" b="1">
                <a:cs typeface="Arial" panose="020B0604020202020204" pitchFamily="34" charset="0"/>
              </a:rPr>
              <a:t>konverter</a:t>
            </a:r>
          </a:p>
        </p:txBody>
      </p:sp>
      <p:sp>
        <p:nvSpPr>
          <p:cNvPr id="4155" name="Rectangle 59">
            <a:extLst>
              <a:ext uri="{FF2B5EF4-FFF2-40B4-BE49-F238E27FC236}">
                <a16:creationId xmlns:a16="http://schemas.microsoft.com/office/drawing/2014/main" id="{29F5E0ED-4512-4898-8DF9-D9DA8B46765B}"/>
              </a:ext>
            </a:extLst>
          </p:cNvPr>
          <p:cNvSpPr>
            <a:spLocks noGrp="1" noChangeArrowheads="1"/>
          </p:cNvSpPr>
          <p:nvPr>
            <p:ph type="title"/>
          </p:nvPr>
        </p:nvSpPr>
        <p:spPr>
          <a:xfrm>
            <a:off x="0" y="0"/>
            <a:ext cx="9144000" cy="490538"/>
          </a:xfrm>
          <a:solidFill>
            <a:schemeClr val="accent1"/>
          </a:solidFill>
        </p:spPr>
        <p:txBody>
          <a:bodyPr/>
          <a:lstStyle/>
          <a:p>
            <a:pPr eaLnBrk="1" hangingPunct="1"/>
            <a:r>
              <a:rPr lang="hr-HR" altLang="sr-Latn-RS" sz="2800" b="1" dirty="0"/>
              <a:t>Međusobna povezanost IT sistema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blinds(horizontal)">
                                      <p:cBhvr>
                                        <p:cTn id="7" dur="1000"/>
                                        <p:tgtEl>
                                          <p:spTgt spid="193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3545"/>
                                        </p:tgtEl>
                                        <p:attrNameLst>
                                          <p:attrName>style.visibility</p:attrName>
                                        </p:attrNameLst>
                                      </p:cBhvr>
                                      <p:to>
                                        <p:strVal val="visible"/>
                                      </p:to>
                                    </p:set>
                                    <p:animEffect transition="in" filter="blinds(horizontal)">
                                      <p:cBhvr>
                                        <p:cTn id="12" dur="1000"/>
                                        <p:tgtEl>
                                          <p:spTgt spid="1935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93542"/>
                                        </p:tgtEl>
                                        <p:attrNameLst>
                                          <p:attrName>style.visibility</p:attrName>
                                        </p:attrNameLst>
                                      </p:cBhvr>
                                      <p:to>
                                        <p:strVal val="visible"/>
                                      </p:to>
                                    </p:set>
                                    <p:animEffect transition="in" filter="box(out)">
                                      <p:cBhvr>
                                        <p:cTn id="17" dur="500"/>
                                        <p:tgtEl>
                                          <p:spTgt spid="193542"/>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193543"/>
                                        </p:tgtEl>
                                        <p:attrNameLst>
                                          <p:attrName>style.visibility</p:attrName>
                                        </p:attrNameLst>
                                      </p:cBhvr>
                                      <p:to>
                                        <p:strVal val="visible"/>
                                      </p:to>
                                    </p:set>
                                    <p:animEffect transition="in" filter="box(out)">
                                      <p:cBhvr>
                                        <p:cTn id="20" dur="500"/>
                                        <p:tgtEl>
                                          <p:spTgt spid="193543"/>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193544"/>
                                        </p:tgtEl>
                                        <p:attrNameLst>
                                          <p:attrName>style.visibility</p:attrName>
                                        </p:attrNameLst>
                                      </p:cBhvr>
                                      <p:to>
                                        <p:strVal val="visible"/>
                                      </p:to>
                                    </p:set>
                                    <p:animEffect transition="in" filter="box(out)">
                                      <p:cBhvr>
                                        <p:cTn id="23" dur="500"/>
                                        <p:tgtEl>
                                          <p:spTgt spid="193544"/>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193540"/>
                                        </p:tgtEl>
                                        <p:attrNameLst>
                                          <p:attrName>style.visibility</p:attrName>
                                        </p:attrNameLst>
                                      </p:cBhvr>
                                      <p:to>
                                        <p:strVal val="visible"/>
                                      </p:to>
                                    </p:set>
                                    <p:animEffect transition="in" filter="box(out)">
                                      <p:cBhvr>
                                        <p:cTn id="26" dur="500"/>
                                        <p:tgtEl>
                                          <p:spTgt spid="193540"/>
                                        </p:tgtEl>
                                      </p:cBhvr>
                                    </p:animEffect>
                                  </p:childTnLst>
                                </p:cTn>
                              </p:par>
                              <p:par>
                                <p:cTn id="27" presetID="4" presetClass="entr" presetSubtype="32" fill="hold" nodeType="withEffect">
                                  <p:stCondLst>
                                    <p:cond delay="0"/>
                                  </p:stCondLst>
                                  <p:childTnLst>
                                    <p:set>
                                      <p:cBhvr>
                                        <p:cTn id="28" dur="1" fill="hold">
                                          <p:stCondLst>
                                            <p:cond delay="0"/>
                                          </p:stCondLst>
                                        </p:cTn>
                                        <p:tgtEl>
                                          <p:spTgt spid="193547"/>
                                        </p:tgtEl>
                                        <p:attrNameLst>
                                          <p:attrName>style.visibility</p:attrName>
                                        </p:attrNameLst>
                                      </p:cBhvr>
                                      <p:to>
                                        <p:strVal val="visible"/>
                                      </p:to>
                                    </p:set>
                                    <p:animEffect transition="in" filter="box(out)">
                                      <p:cBhvr>
                                        <p:cTn id="29" dur="500"/>
                                        <p:tgtEl>
                                          <p:spTgt spid="193547"/>
                                        </p:tgtEl>
                                      </p:cBhvr>
                                    </p:animEffect>
                                  </p:childTnLst>
                                </p:cTn>
                              </p:par>
                              <p:par>
                                <p:cTn id="30" presetID="4" presetClass="entr" presetSubtype="32" fill="hold" nodeType="withEffect">
                                  <p:stCondLst>
                                    <p:cond delay="0"/>
                                  </p:stCondLst>
                                  <p:childTnLst>
                                    <p:set>
                                      <p:cBhvr>
                                        <p:cTn id="31" dur="1" fill="hold">
                                          <p:stCondLst>
                                            <p:cond delay="0"/>
                                          </p:stCondLst>
                                        </p:cTn>
                                        <p:tgtEl>
                                          <p:spTgt spid="193548"/>
                                        </p:tgtEl>
                                        <p:attrNameLst>
                                          <p:attrName>style.visibility</p:attrName>
                                        </p:attrNameLst>
                                      </p:cBhvr>
                                      <p:to>
                                        <p:strVal val="visible"/>
                                      </p:to>
                                    </p:set>
                                    <p:animEffect transition="in" filter="box(out)">
                                      <p:cBhvr>
                                        <p:cTn id="32" dur="500"/>
                                        <p:tgtEl>
                                          <p:spTgt spid="193548"/>
                                        </p:tgtEl>
                                      </p:cBhvr>
                                    </p:animEffect>
                                  </p:childTnLst>
                                </p:cTn>
                              </p:par>
                              <p:par>
                                <p:cTn id="33" presetID="4" presetClass="entr" presetSubtype="32" fill="hold" nodeType="withEffect">
                                  <p:stCondLst>
                                    <p:cond delay="0"/>
                                  </p:stCondLst>
                                  <p:childTnLst>
                                    <p:set>
                                      <p:cBhvr>
                                        <p:cTn id="34" dur="1" fill="hold">
                                          <p:stCondLst>
                                            <p:cond delay="0"/>
                                          </p:stCondLst>
                                        </p:cTn>
                                        <p:tgtEl>
                                          <p:spTgt spid="193549"/>
                                        </p:tgtEl>
                                        <p:attrNameLst>
                                          <p:attrName>style.visibility</p:attrName>
                                        </p:attrNameLst>
                                      </p:cBhvr>
                                      <p:to>
                                        <p:strVal val="visible"/>
                                      </p:to>
                                    </p:set>
                                    <p:animEffect transition="in" filter="box(out)">
                                      <p:cBhvr>
                                        <p:cTn id="35" dur="500"/>
                                        <p:tgtEl>
                                          <p:spTgt spid="193549"/>
                                        </p:tgtEl>
                                      </p:cBhvr>
                                    </p:animEffect>
                                  </p:childTnLst>
                                </p:cTn>
                              </p:par>
                              <p:par>
                                <p:cTn id="36" presetID="4" presetClass="entr" presetSubtype="32" fill="hold" nodeType="withEffect">
                                  <p:stCondLst>
                                    <p:cond delay="0"/>
                                  </p:stCondLst>
                                  <p:childTnLst>
                                    <p:set>
                                      <p:cBhvr>
                                        <p:cTn id="37" dur="1" fill="hold">
                                          <p:stCondLst>
                                            <p:cond delay="0"/>
                                          </p:stCondLst>
                                        </p:cTn>
                                        <p:tgtEl>
                                          <p:spTgt spid="193550"/>
                                        </p:tgtEl>
                                        <p:attrNameLst>
                                          <p:attrName>style.visibility</p:attrName>
                                        </p:attrNameLst>
                                      </p:cBhvr>
                                      <p:to>
                                        <p:strVal val="visible"/>
                                      </p:to>
                                    </p:set>
                                    <p:animEffect transition="in" filter="box(out)">
                                      <p:cBhvr>
                                        <p:cTn id="38" dur="500"/>
                                        <p:tgtEl>
                                          <p:spTgt spid="19355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93600"/>
                                        </p:tgtEl>
                                        <p:attrNameLst>
                                          <p:attrName>style.visibility</p:attrName>
                                        </p:attrNameLst>
                                      </p:cBhvr>
                                      <p:to>
                                        <p:strVal val="visible"/>
                                      </p:to>
                                    </p:set>
                                    <p:animEffect transition="in" filter="box(out)">
                                      <p:cBhvr>
                                        <p:cTn id="43" dur="500"/>
                                        <p:tgtEl>
                                          <p:spTgt spid="193600"/>
                                        </p:tgtEl>
                                      </p:cBhvr>
                                    </p:animEffect>
                                  </p:childTnLst>
                                </p:cTn>
                              </p:par>
                              <p:par>
                                <p:cTn id="44" presetID="4" presetClass="entr" presetSubtype="32" fill="hold" grpId="0" nodeType="withEffect">
                                  <p:stCondLst>
                                    <p:cond delay="0"/>
                                  </p:stCondLst>
                                  <p:childTnLst>
                                    <p:set>
                                      <p:cBhvr>
                                        <p:cTn id="45" dur="1" fill="hold">
                                          <p:stCondLst>
                                            <p:cond delay="0"/>
                                          </p:stCondLst>
                                        </p:cTn>
                                        <p:tgtEl>
                                          <p:spTgt spid="193601"/>
                                        </p:tgtEl>
                                        <p:attrNameLst>
                                          <p:attrName>style.visibility</p:attrName>
                                        </p:attrNameLst>
                                      </p:cBhvr>
                                      <p:to>
                                        <p:strVal val="visible"/>
                                      </p:to>
                                    </p:set>
                                    <p:animEffect transition="in" filter="box(out)">
                                      <p:cBhvr>
                                        <p:cTn id="46" dur="500"/>
                                        <p:tgtEl>
                                          <p:spTgt spid="193601"/>
                                        </p:tgtEl>
                                      </p:cBhvr>
                                    </p:animEffect>
                                  </p:childTnLst>
                                </p:cTn>
                              </p:par>
                              <p:par>
                                <p:cTn id="47" presetID="4" presetClass="entr" presetSubtype="32" fill="hold" grpId="0" nodeType="withEffect">
                                  <p:stCondLst>
                                    <p:cond delay="0"/>
                                  </p:stCondLst>
                                  <p:childTnLst>
                                    <p:set>
                                      <p:cBhvr>
                                        <p:cTn id="48" dur="1" fill="hold">
                                          <p:stCondLst>
                                            <p:cond delay="0"/>
                                          </p:stCondLst>
                                        </p:cTn>
                                        <p:tgtEl>
                                          <p:spTgt spid="193602"/>
                                        </p:tgtEl>
                                        <p:attrNameLst>
                                          <p:attrName>style.visibility</p:attrName>
                                        </p:attrNameLst>
                                      </p:cBhvr>
                                      <p:to>
                                        <p:strVal val="visible"/>
                                      </p:to>
                                    </p:set>
                                    <p:animEffect transition="in" filter="box(out)">
                                      <p:cBhvr>
                                        <p:cTn id="49" dur="500"/>
                                        <p:tgtEl>
                                          <p:spTgt spid="193602"/>
                                        </p:tgtEl>
                                      </p:cBhvr>
                                    </p:animEffect>
                                  </p:childTnLst>
                                </p:cTn>
                              </p:par>
                              <p:par>
                                <p:cTn id="50" presetID="4" presetClass="entr" presetSubtype="32" fill="hold" grpId="0" nodeType="withEffect">
                                  <p:stCondLst>
                                    <p:cond delay="0"/>
                                  </p:stCondLst>
                                  <p:childTnLst>
                                    <p:set>
                                      <p:cBhvr>
                                        <p:cTn id="51" dur="1" fill="hold">
                                          <p:stCondLst>
                                            <p:cond delay="0"/>
                                          </p:stCondLst>
                                        </p:cTn>
                                        <p:tgtEl>
                                          <p:spTgt spid="193603"/>
                                        </p:tgtEl>
                                        <p:attrNameLst>
                                          <p:attrName>style.visibility</p:attrName>
                                        </p:attrNameLst>
                                      </p:cBhvr>
                                      <p:to>
                                        <p:strVal val="visible"/>
                                      </p:to>
                                    </p:set>
                                    <p:animEffect transition="in" filter="box(out)">
                                      <p:cBhvr>
                                        <p:cTn id="52" dur="500"/>
                                        <p:tgtEl>
                                          <p:spTgt spid="19360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nodeType="clickEffect">
                                  <p:stCondLst>
                                    <p:cond delay="0"/>
                                  </p:stCondLst>
                                  <p:childTnLst>
                                    <p:set>
                                      <p:cBhvr>
                                        <p:cTn id="56" dur="1" fill="hold">
                                          <p:stCondLst>
                                            <p:cond delay="0"/>
                                          </p:stCondLst>
                                        </p:cTn>
                                        <p:tgtEl>
                                          <p:spTgt spid="193551"/>
                                        </p:tgtEl>
                                        <p:attrNameLst>
                                          <p:attrName>style.visibility</p:attrName>
                                        </p:attrNameLst>
                                      </p:cBhvr>
                                      <p:to>
                                        <p:strVal val="visible"/>
                                      </p:to>
                                    </p:set>
                                    <p:animEffect transition="in" filter="box(out)">
                                      <p:cBhvr>
                                        <p:cTn id="57" dur="500"/>
                                        <p:tgtEl>
                                          <p:spTgt spid="193551"/>
                                        </p:tgtEl>
                                      </p:cBhvr>
                                    </p:animEffect>
                                  </p:childTnLst>
                                </p:cTn>
                              </p:par>
                              <p:par>
                                <p:cTn id="58" presetID="4" presetClass="entr" presetSubtype="32" fill="hold" nodeType="withEffect">
                                  <p:stCondLst>
                                    <p:cond delay="0"/>
                                  </p:stCondLst>
                                  <p:childTnLst>
                                    <p:set>
                                      <p:cBhvr>
                                        <p:cTn id="59" dur="1" fill="hold">
                                          <p:stCondLst>
                                            <p:cond delay="0"/>
                                          </p:stCondLst>
                                        </p:cTn>
                                        <p:tgtEl>
                                          <p:spTgt spid="193552"/>
                                        </p:tgtEl>
                                        <p:attrNameLst>
                                          <p:attrName>style.visibility</p:attrName>
                                        </p:attrNameLst>
                                      </p:cBhvr>
                                      <p:to>
                                        <p:strVal val="visible"/>
                                      </p:to>
                                    </p:set>
                                    <p:animEffect transition="in" filter="box(out)">
                                      <p:cBhvr>
                                        <p:cTn id="60" dur="500"/>
                                        <p:tgtEl>
                                          <p:spTgt spid="193552"/>
                                        </p:tgtEl>
                                      </p:cBhvr>
                                    </p:animEffect>
                                  </p:childTnLst>
                                </p:cTn>
                              </p:par>
                              <p:par>
                                <p:cTn id="61" presetID="4" presetClass="entr" presetSubtype="32" fill="hold" nodeType="withEffect">
                                  <p:stCondLst>
                                    <p:cond delay="0"/>
                                  </p:stCondLst>
                                  <p:childTnLst>
                                    <p:set>
                                      <p:cBhvr>
                                        <p:cTn id="62" dur="1" fill="hold">
                                          <p:stCondLst>
                                            <p:cond delay="0"/>
                                          </p:stCondLst>
                                        </p:cTn>
                                        <p:tgtEl>
                                          <p:spTgt spid="193553"/>
                                        </p:tgtEl>
                                        <p:attrNameLst>
                                          <p:attrName>style.visibility</p:attrName>
                                        </p:attrNameLst>
                                      </p:cBhvr>
                                      <p:to>
                                        <p:strVal val="visible"/>
                                      </p:to>
                                    </p:set>
                                    <p:animEffect transition="in" filter="box(out)">
                                      <p:cBhvr>
                                        <p:cTn id="63" dur="500"/>
                                        <p:tgtEl>
                                          <p:spTgt spid="193553"/>
                                        </p:tgtEl>
                                      </p:cBhvr>
                                    </p:animEffect>
                                  </p:childTnLst>
                                </p:cTn>
                              </p:par>
                              <p:par>
                                <p:cTn id="64" presetID="4" presetClass="entr" presetSubtype="32" fill="hold" nodeType="withEffect">
                                  <p:stCondLst>
                                    <p:cond delay="0"/>
                                  </p:stCondLst>
                                  <p:childTnLst>
                                    <p:set>
                                      <p:cBhvr>
                                        <p:cTn id="65" dur="1" fill="hold">
                                          <p:stCondLst>
                                            <p:cond delay="0"/>
                                          </p:stCondLst>
                                        </p:cTn>
                                        <p:tgtEl>
                                          <p:spTgt spid="193554"/>
                                        </p:tgtEl>
                                        <p:attrNameLst>
                                          <p:attrName>style.visibility</p:attrName>
                                        </p:attrNameLst>
                                      </p:cBhvr>
                                      <p:to>
                                        <p:strVal val="visible"/>
                                      </p:to>
                                    </p:set>
                                    <p:animEffect transition="in" filter="box(out)">
                                      <p:cBhvr>
                                        <p:cTn id="66" dur="500"/>
                                        <p:tgtEl>
                                          <p:spTgt spid="19355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93559"/>
                                        </p:tgtEl>
                                        <p:attrNameLst>
                                          <p:attrName>style.visibility</p:attrName>
                                        </p:attrNameLst>
                                      </p:cBhvr>
                                      <p:to>
                                        <p:strVal val="visible"/>
                                      </p:to>
                                    </p:set>
                                    <p:animEffect transition="in" filter="blinds(horizontal)">
                                      <p:cBhvr>
                                        <p:cTn id="71" dur="500"/>
                                        <p:tgtEl>
                                          <p:spTgt spid="19355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9273"/>
                                        </p:tgtEl>
                                        <p:attrNameLst>
                                          <p:attrName>style.visibility</p:attrName>
                                        </p:attrNameLst>
                                      </p:cBhvr>
                                      <p:to>
                                        <p:strVal val="visible"/>
                                      </p:to>
                                    </p:set>
                                    <p:animEffect transition="in" filter="blinds(horizontal)">
                                      <p:cBhvr>
                                        <p:cTn id="76" dur="500"/>
                                        <p:tgtEl>
                                          <p:spTgt spid="927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32" fill="hold" nodeType="clickEffect">
                                  <p:stCondLst>
                                    <p:cond delay="0"/>
                                  </p:stCondLst>
                                  <p:childTnLst>
                                    <p:set>
                                      <p:cBhvr>
                                        <p:cTn id="80" dur="1" fill="hold">
                                          <p:stCondLst>
                                            <p:cond delay="0"/>
                                          </p:stCondLst>
                                        </p:cTn>
                                        <p:tgtEl>
                                          <p:spTgt spid="193561"/>
                                        </p:tgtEl>
                                        <p:attrNameLst>
                                          <p:attrName>style.visibility</p:attrName>
                                        </p:attrNameLst>
                                      </p:cBhvr>
                                      <p:to>
                                        <p:strVal val="visible"/>
                                      </p:to>
                                    </p:set>
                                    <p:animEffect transition="in" filter="box(out)">
                                      <p:cBhvr>
                                        <p:cTn id="81" dur="500"/>
                                        <p:tgtEl>
                                          <p:spTgt spid="19356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32" fill="hold" grpId="0" nodeType="clickEffect">
                                  <p:stCondLst>
                                    <p:cond delay="0"/>
                                  </p:stCondLst>
                                  <p:childTnLst>
                                    <p:set>
                                      <p:cBhvr>
                                        <p:cTn id="85" dur="1" fill="hold">
                                          <p:stCondLst>
                                            <p:cond delay="0"/>
                                          </p:stCondLst>
                                        </p:cTn>
                                        <p:tgtEl>
                                          <p:spTgt spid="193560"/>
                                        </p:tgtEl>
                                        <p:attrNameLst>
                                          <p:attrName>style.visibility</p:attrName>
                                        </p:attrNameLst>
                                      </p:cBhvr>
                                      <p:to>
                                        <p:strVal val="visible"/>
                                      </p:to>
                                    </p:set>
                                    <p:animEffect transition="in" filter="box(out)">
                                      <p:cBhvr>
                                        <p:cTn id="86" dur="500"/>
                                        <p:tgtEl>
                                          <p:spTgt spid="19356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9274"/>
                                        </p:tgtEl>
                                        <p:attrNameLst>
                                          <p:attrName>style.visibility</p:attrName>
                                        </p:attrNameLst>
                                      </p:cBhvr>
                                      <p:to>
                                        <p:strVal val="visible"/>
                                      </p:to>
                                    </p:set>
                                    <p:animEffect transition="in" filter="blinds(horizontal)">
                                      <p:cBhvr>
                                        <p:cTn id="91" dur="500"/>
                                        <p:tgtEl>
                                          <p:spTgt spid="9274"/>
                                        </p:tgtEl>
                                      </p:cBhvr>
                                    </p:animEffect>
                                  </p:childTnLst>
                                </p:cTn>
                              </p:par>
                              <p:par>
                                <p:cTn id="92" presetID="4" presetClass="entr" presetSubtype="32" fill="hold" grpId="0" nodeType="withEffect">
                                  <p:stCondLst>
                                    <p:cond delay="0"/>
                                  </p:stCondLst>
                                  <p:childTnLst>
                                    <p:set>
                                      <p:cBhvr>
                                        <p:cTn id="93" dur="1" fill="hold">
                                          <p:stCondLst>
                                            <p:cond delay="0"/>
                                          </p:stCondLst>
                                        </p:cTn>
                                        <p:tgtEl>
                                          <p:spTgt spid="193610"/>
                                        </p:tgtEl>
                                        <p:attrNameLst>
                                          <p:attrName>style.visibility</p:attrName>
                                        </p:attrNameLst>
                                      </p:cBhvr>
                                      <p:to>
                                        <p:strVal val="visible"/>
                                      </p:to>
                                    </p:set>
                                    <p:animEffect transition="in" filter="box(out)">
                                      <p:cBhvr>
                                        <p:cTn id="94" dur="500"/>
                                        <p:tgtEl>
                                          <p:spTgt spid="193610"/>
                                        </p:tgtEl>
                                      </p:cBhvr>
                                    </p:animEffect>
                                  </p:childTnLst>
                                </p:cTn>
                              </p:par>
                              <p:par>
                                <p:cTn id="95" presetID="4" presetClass="entr" presetSubtype="32" fill="hold" grpId="0" nodeType="withEffect">
                                  <p:stCondLst>
                                    <p:cond delay="0"/>
                                  </p:stCondLst>
                                  <p:childTnLst>
                                    <p:set>
                                      <p:cBhvr>
                                        <p:cTn id="96" dur="1" fill="hold">
                                          <p:stCondLst>
                                            <p:cond delay="0"/>
                                          </p:stCondLst>
                                        </p:cTn>
                                        <p:tgtEl>
                                          <p:spTgt spid="193612"/>
                                        </p:tgtEl>
                                        <p:attrNameLst>
                                          <p:attrName>style.visibility</p:attrName>
                                        </p:attrNameLst>
                                      </p:cBhvr>
                                      <p:to>
                                        <p:strVal val="visible"/>
                                      </p:to>
                                    </p:set>
                                    <p:animEffect transition="in" filter="box(out)">
                                      <p:cBhvr>
                                        <p:cTn id="97" dur="500"/>
                                        <p:tgtEl>
                                          <p:spTgt spid="193612"/>
                                        </p:tgtEl>
                                      </p:cBhvr>
                                    </p:animEffect>
                                  </p:childTnLst>
                                </p:cTn>
                              </p:par>
                            </p:childTnLst>
                          </p:cTn>
                        </p:par>
                        <p:par>
                          <p:cTn id="98" fill="hold" nodeType="afterGroup">
                            <p:stCondLst>
                              <p:cond delay="500"/>
                            </p:stCondLst>
                            <p:childTnLst>
                              <p:par>
                                <p:cTn id="99" presetID="3" presetClass="entr" presetSubtype="10" fill="hold" grpId="0" nodeType="afterEffect">
                                  <p:stCondLst>
                                    <p:cond delay="0"/>
                                  </p:stCondLst>
                                  <p:childTnLst>
                                    <p:set>
                                      <p:cBhvr>
                                        <p:cTn id="100" dur="1" fill="hold">
                                          <p:stCondLst>
                                            <p:cond delay="0"/>
                                          </p:stCondLst>
                                        </p:cTn>
                                        <p:tgtEl>
                                          <p:spTgt spid="193607"/>
                                        </p:tgtEl>
                                        <p:attrNameLst>
                                          <p:attrName>style.visibility</p:attrName>
                                        </p:attrNameLst>
                                      </p:cBhvr>
                                      <p:to>
                                        <p:strVal val="visible"/>
                                      </p:to>
                                    </p:set>
                                    <p:animEffect transition="in" filter="blinds(horizontal)">
                                      <p:cBhvr>
                                        <p:cTn id="101" dur="500"/>
                                        <p:tgtEl>
                                          <p:spTgt spid="19360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 presetClass="entr" presetSubtype="32" fill="hold" grpId="0" nodeType="clickEffect">
                                  <p:stCondLst>
                                    <p:cond delay="0"/>
                                  </p:stCondLst>
                                  <p:childTnLst>
                                    <p:set>
                                      <p:cBhvr>
                                        <p:cTn id="105" dur="1" fill="hold">
                                          <p:stCondLst>
                                            <p:cond delay="0"/>
                                          </p:stCondLst>
                                        </p:cTn>
                                        <p:tgtEl>
                                          <p:spTgt spid="193562"/>
                                        </p:tgtEl>
                                        <p:attrNameLst>
                                          <p:attrName>style.visibility</p:attrName>
                                        </p:attrNameLst>
                                      </p:cBhvr>
                                      <p:to>
                                        <p:strVal val="visible"/>
                                      </p:to>
                                    </p:set>
                                    <p:animEffect transition="in" filter="box(out)">
                                      <p:cBhvr>
                                        <p:cTn id="106" dur="500"/>
                                        <p:tgtEl>
                                          <p:spTgt spid="193562"/>
                                        </p:tgtEl>
                                      </p:cBhvr>
                                    </p:animEffect>
                                  </p:childTnLst>
                                </p:cTn>
                              </p:par>
                              <p:par>
                                <p:cTn id="107" presetID="4" presetClass="entr" presetSubtype="32" fill="hold" grpId="0" nodeType="withEffect">
                                  <p:stCondLst>
                                    <p:cond delay="0"/>
                                  </p:stCondLst>
                                  <p:childTnLst>
                                    <p:set>
                                      <p:cBhvr>
                                        <p:cTn id="108" dur="1" fill="hold">
                                          <p:stCondLst>
                                            <p:cond delay="0"/>
                                          </p:stCondLst>
                                        </p:cTn>
                                        <p:tgtEl>
                                          <p:spTgt spid="193564"/>
                                        </p:tgtEl>
                                        <p:attrNameLst>
                                          <p:attrName>style.visibility</p:attrName>
                                        </p:attrNameLst>
                                      </p:cBhvr>
                                      <p:to>
                                        <p:strVal val="visible"/>
                                      </p:to>
                                    </p:set>
                                    <p:animEffect transition="in" filter="box(out)">
                                      <p:cBhvr>
                                        <p:cTn id="109" dur="500"/>
                                        <p:tgtEl>
                                          <p:spTgt spid="193564"/>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ntr" presetSubtype="32" fill="hold" nodeType="clickEffect">
                                  <p:stCondLst>
                                    <p:cond delay="0"/>
                                  </p:stCondLst>
                                  <p:childTnLst>
                                    <p:set>
                                      <p:cBhvr>
                                        <p:cTn id="113" dur="1" fill="hold">
                                          <p:stCondLst>
                                            <p:cond delay="0"/>
                                          </p:stCondLst>
                                        </p:cTn>
                                        <p:tgtEl>
                                          <p:spTgt spid="193565"/>
                                        </p:tgtEl>
                                        <p:attrNameLst>
                                          <p:attrName>style.visibility</p:attrName>
                                        </p:attrNameLst>
                                      </p:cBhvr>
                                      <p:to>
                                        <p:strVal val="visible"/>
                                      </p:to>
                                    </p:set>
                                    <p:animEffect transition="in" filter="box(out)">
                                      <p:cBhvr>
                                        <p:cTn id="114" dur="500"/>
                                        <p:tgtEl>
                                          <p:spTgt spid="193565"/>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193606"/>
                                        </p:tgtEl>
                                        <p:attrNameLst>
                                          <p:attrName>style.visibility</p:attrName>
                                        </p:attrNameLst>
                                      </p:cBhvr>
                                      <p:to>
                                        <p:strVal val="visible"/>
                                      </p:to>
                                    </p:set>
                                    <p:animEffect transition="in" filter="blinds(horizontal)">
                                      <p:cBhvr>
                                        <p:cTn id="117" dur="500"/>
                                        <p:tgtEl>
                                          <p:spTgt spid="193606"/>
                                        </p:tgtEl>
                                      </p:cBhvr>
                                    </p:animEffect>
                                  </p:childTnLst>
                                </p:cTn>
                              </p:par>
                              <p:par>
                                <p:cTn id="118" presetID="4" presetClass="entr" presetSubtype="32" fill="hold" nodeType="withEffect">
                                  <p:stCondLst>
                                    <p:cond delay="0"/>
                                  </p:stCondLst>
                                  <p:childTnLst>
                                    <p:set>
                                      <p:cBhvr>
                                        <p:cTn id="119" dur="1" fill="hold">
                                          <p:stCondLst>
                                            <p:cond delay="0"/>
                                          </p:stCondLst>
                                        </p:cTn>
                                        <p:tgtEl>
                                          <p:spTgt spid="193566"/>
                                        </p:tgtEl>
                                        <p:attrNameLst>
                                          <p:attrName>style.visibility</p:attrName>
                                        </p:attrNameLst>
                                      </p:cBhvr>
                                      <p:to>
                                        <p:strVal val="visible"/>
                                      </p:to>
                                    </p:set>
                                    <p:animEffect transition="in" filter="box(out)">
                                      <p:cBhvr>
                                        <p:cTn id="120" dur="500"/>
                                        <p:tgtEl>
                                          <p:spTgt spid="193566"/>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193605"/>
                                        </p:tgtEl>
                                        <p:attrNameLst>
                                          <p:attrName>style.visibility</p:attrName>
                                        </p:attrNameLst>
                                      </p:cBhvr>
                                      <p:to>
                                        <p:strVal val="visible"/>
                                      </p:to>
                                    </p:set>
                                    <p:animEffect transition="in" filter="blinds(horizontal)">
                                      <p:cBhvr>
                                        <p:cTn id="123" dur="500"/>
                                        <p:tgtEl>
                                          <p:spTgt spid="193605"/>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4" presetClass="entr" presetSubtype="32" fill="hold" grpId="0" nodeType="clickEffect">
                                  <p:stCondLst>
                                    <p:cond delay="0"/>
                                  </p:stCondLst>
                                  <p:childTnLst>
                                    <p:set>
                                      <p:cBhvr>
                                        <p:cTn id="127" dur="1" fill="hold">
                                          <p:stCondLst>
                                            <p:cond delay="0"/>
                                          </p:stCondLst>
                                        </p:cTn>
                                        <p:tgtEl>
                                          <p:spTgt spid="193568"/>
                                        </p:tgtEl>
                                        <p:attrNameLst>
                                          <p:attrName>style.visibility</p:attrName>
                                        </p:attrNameLst>
                                      </p:cBhvr>
                                      <p:to>
                                        <p:strVal val="visible"/>
                                      </p:to>
                                    </p:set>
                                    <p:animEffect transition="in" filter="box(out)">
                                      <p:cBhvr>
                                        <p:cTn id="128" dur="500"/>
                                        <p:tgtEl>
                                          <p:spTgt spid="193568"/>
                                        </p:tgtEl>
                                      </p:cBhvr>
                                    </p:animEffect>
                                  </p:childTnLst>
                                </p:cTn>
                              </p:par>
                              <p:par>
                                <p:cTn id="129" presetID="4" presetClass="entr" presetSubtype="32" fill="hold" grpId="0" nodeType="withEffect">
                                  <p:stCondLst>
                                    <p:cond delay="0"/>
                                  </p:stCondLst>
                                  <p:childTnLst>
                                    <p:set>
                                      <p:cBhvr>
                                        <p:cTn id="130" dur="1" fill="hold">
                                          <p:stCondLst>
                                            <p:cond delay="0"/>
                                          </p:stCondLst>
                                        </p:cTn>
                                        <p:tgtEl>
                                          <p:spTgt spid="193574"/>
                                        </p:tgtEl>
                                        <p:attrNameLst>
                                          <p:attrName>style.visibility</p:attrName>
                                        </p:attrNameLst>
                                      </p:cBhvr>
                                      <p:to>
                                        <p:strVal val="visible"/>
                                      </p:to>
                                    </p:set>
                                    <p:animEffect transition="in" filter="box(out)">
                                      <p:cBhvr>
                                        <p:cTn id="131" dur="500"/>
                                        <p:tgtEl>
                                          <p:spTgt spid="193574"/>
                                        </p:tgtEl>
                                      </p:cBhvr>
                                    </p:animEffect>
                                  </p:childTnLst>
                                </p:cTn>
                              </p:par>
                              <p:par>
                                <p:cTn id="132" presetID="4" presetClass="entr" presetSubtype="32" fill="hold" grpId="0" nodeType="withEffect">
                                  <p:stCondLst>
                                    <p:cond delay="0"/>
                                  </p:stCondLst>
                                  <p:childTnLst>
                                    <p:set>
                                      <p:cBhvr>
                                        <p:cTn id="133" dur="1" fill="hold">
                                          <p:stCondLst>
                                            <p:cond delay="0"/>
                                          </p:stCondLst>
                                        </p:cTn>
                                        <p:tgtEl>
                                          <p:spTgt spid="193575"/>
                                        </p:tgtEl>
                                        <p:attrNameLst>
                                          <p:attrName>style.visibility</p:attrName>
                                        </p:attrNameLst>
                                      </p:cBhvr>
                                      <p:to>
                                        <p:strVal val="visible"/>
                                      </p:to>
                                    </p:set>
                                    <p:animEffect transition="in" filter="box(out)">
                                      <p:cBhvr>
                                        <p:cTn id="134" dur="500"/>
                                        <p:tgtEl>
                                          <p:spTgt spid="193575"/>
                                        </p:tgtEl>
                                      </p:cBhvr>
                                    </p:animEffect>
                                  </p:childTnLst>
                                </p:cTn>
                              </p:par>
                              <p:par>
                                <p:cTn id="135" presetID="4" presetClass="entr" presetSubtype="32" fill="hold" nodeType="withEffect">
                                  <p:stCondLst>
                                    <p:cond delay="0"/>
                                  </p:stCondLst>
                                  <p:childTnLst>
                                    <p:set>
                                      <p:cBhvr>
                                        <p:cTn id="136" dur="1" fill="hold">
                                          <p:stCondLst>
                                            <p:cond delay="0"/>
                                          </p:stCondLst>
                                        </p:cTn>
                                        <p:tgtEl>
                                          <p:spTgt spid="193587"/>
                                        </p:tgtEl>
                                        <p:attrNameLst>
                                          <p:attrName>style.visibility</p:attrName>
                                        </p:attrNameLst>
                                      </p:cBhvr>
                                      <p:to>
                                        <p:strVal val="visible"/>
                                      </p:to>
                                    </p:set>
                                    <p:animEffect transition="in" filter="box(out)">
                                      <p:cBhvr>
                                        <p:cTn id="137" dur="500"/>
                                        <p:tgtEl>
                                          <p:spTgt spid="193587"/>
                                        </p:tgtEl>
                                      </p:cBhvr>
                                    </p:animEffect>
                                  </p:childTnLst>
                                </p:cTn>
                              </p:par>
                              <p:par>
                                <p:cTn id="138" presetID="4" presetClass="entr" presetSubtype="32" fill="hold" nodeType="withEffect">
                                  <p:stCondLst>
                                    <p:cond delay="0"/>
                                  </p:stCondLst>
                                  <p:childTnLst>
                                    <p:set>
                                      <p:cBhvr>
                                        <p:cTn id="139" dur="1" fill="hold">
                                          <p:stCondLst>
                                            <p:cond delay="0"/>
                                          </p:stCondLst>
                                        </p:cTn>
                                        <p:tgtEl>
                                          <p:spTgt spid="193588"/>
                                        </p:tgtEl>
                                        <p:attrNameLst>
                                          <p:attrName>style.visibility</p:attrName>
                                        </p:attrNameLst>
                                      </p:cBhvr>
                                      <p:to>
                                        <p:strVal val="visible"/>
                                      </p:to>
                                    </p:set>
                                    <p:animEffect transition="in" filter="box(out)">
                                      <p:cBhvr>
                                        <p:cTn id="140" dur="500"/>
                                        <p:tgtEl>
                                          <p:spTgt spid="193588"/>
                                        </p:tgtEl>
                                      </p:cBhvr>
                                    </p:animEffect>
                                  </p:childTnLst>
                                </p:cTn>
                              </p:par>
                              <p:par>
                                <p:cTn id="141" presetID="4" presetClass="entr" presetSubtype="32" fill="hold" nodeType="withEffect">
                                  <p:stCondLst>
                                    <p:cond delay="0"/>
                                  </p:stCondLst>
                                  <p:childTnLst>
                                    <p:set>
                                      <p:cBhvr>
                                        <p:cTn id="142" dur="1" fill="hold">
                                          <p:stCondLst>
                                            <p:cond delay="0"/>
                                          </p:stCondLst>
                                        </p:cTn>
                                        <p:tgtEl>
                                          <p:spTgt spid="193589"/>
                                        </p:tgtEl>
                                        <p:attrNameLst>
                                          <p:attrName>style.visibility</p:attrName>
                                        </p:attrNameLst>
                                      </p:cBhvr>
                                      <p:to>
                                        <p:strVal val="visible"/>
                                      </p:to>
                                    </p:set>
                                    <p:animEffect transition="in" filter="box(out)">
                                      <p:cBhvr>
                                        <p:cTn id="143" dur="500"/>
                                        <p:tgtEl>
                                          <p:spTgt spid="193589"/>
                                        </p:tgtEl>
                                      </p:cBhvr>
                                    </p:animEffect>
                                  </p:childTnLst>
                                </p:cTn>
                              </p:par>
                              <p:par>
                                <p:cTn id="144" presetID="4" presetClass="entr" presetSubtype="32" fill="hold" grpId="0" nodeType="withEffect">
                                  <p:stCondLst>
                                    <p:cond delay="0"/>
                                  </p:stCondLst>
                                  <p:childTnLst>
                                    <p:set>
                                      <p:cBhvr>
                                        <p:cTn id="145" dur="1" fill="hold">
                                          <p:stCondLst>
                                            <p:cond delay="0"/>
                                          </p:stCondLst>
                                        </p:cTn>
                                        <p:tgtEl>
                                          <p:spTgt spid="193571"/>
                                        </p:tgtEl>
                                        <p:attrNameLst>
                                          <p:attrName>style.visibility</p:attrName>
                                        </p:attrNameLst>
                                      </p:cBhvr>
                                      <p:to>
                                        <p:strVal val="visible"/>
                                      </p:to>
                                    </p:set>
                                    <p:animEffect transition="in" filter="box(out)">
                                      <p:cBhvr>
                                        <p:cTn id="146" dur="500"/>
                                        <p:tgtEl>
                                          <p:spTgt spid="193571"/>
                                        </p:tgtEl>
                                      </p:cBhvr>
                                    </p:animEffect>
                                  </p:childTnLst>
                                </p:cTn>
                              </p:par>
                              <p:par>
                                <p:cTn id="147" presetID="4" presetClass="entr" presetSubtype="32" fill="hold" grpId="0" nodeType="withEffect">
                                  <p:stCondLst>
                                    <p:cond delay="0"/>
                                  </p:stCondLst>
                                  <p:childTnLst>
                                    <p:set>
                                      <p:cBhvr>
                                        <p:cTn id="148" dur="1" fill="hold">
                                          <p:stCondLst>
                                            <p:cond delay="0"/>
                                          </p:stCondLst>
                                        </p:cTn>
                                        <p:tgtEl>
                                          <p:spTgt spid="193572"/>
                                        </p:tgtEl>
                                        <p:attrNameLst>
                                          <p:attrName>style.visibility</p:attrName>
                                        </p:attrNameLst>
                                      </p:cBhvr>
                                      <p:to>
                                        <p:strVal val="visible"/>
                                      </p:to>
                                    </p:set>
                                    <p:animEffect transition="in" filter="box(out)">
                                      <p:cBhvr>
                                        <p:cTn id="149" dur="500"/>
                                        <p:tgtEl>
                                          <p:spTgt spid="193572"/>
                                        </p:tgtEl>
                                      </p:cBhvr>
                                    </p:animEffect>
                                  </p:childTnLst>
                                </p:cTn>
                              </p:par>
                              <p:par>
                                <p:cTn id="150" presetID="4" presetClass="entr" presetSubtype="32" fill="hold" grpId="0" nodeType="withEffect">
                                  <p:stCondLst>
                                    <p:cond delay="0"/>
                                  </p:stCondLst>
                                  <p:childTnLst>
                                    <p:set>
                                      <p:cBhvr>
                                        <p:cTn id="151" dur="1" fill="hold">
                                          <p:stCondLst>
                                            <p:cond delay="0"/>
                                          </p:stCondLst>
                                        </p:cTn>
                                        <p:tgtEl>
                                          <p:spTgt spid="193573"/>
                                        </p:tgtEl>
                                        <p:attrNameLst>
                                          <p:attrName>style.visibility</p:attrName>
                                        </p:attrNameLst>
                                      </p:cBhvr>
                                      <p:to>
                                        <p:strVal val="visible"/>
                                      </p:to>
                                    </p:set>
                                    <p:animEffect transition="in" filter="box(out)">
                                      <p:cBhvr>
                                        <p:cTn id="152" dur="500"/>
                                        <p:tgtEl>
                                          <p:spTgt spid="193573"/>
                                        </p:tgtEl>
                                      </p:cBhvr>
                                    </p:animEffect>
                                  </p:childTnLst>
                                </p:cTn>
                              </p:par>
                              <p:par>
                                <p:cTn id="153" presetID="4" presetClass="entr" presetSubtype="32" fill="hold" nodeType="withEffect">
                                  <p:stCondLst>
                                    <p:cond delay="0"/>
                                  </p:stCondLst>
                                  <p:childTnLst>
                                    <p:set>
                                      <p:cBhvr>
                                        <p:cTn id="154" dur="1" fill="hold">
                                          <p:stCondLst>
                                            <p:cond delay="0"/>
                                          </p:stCondLst>
                                        </p:cTn>
                                        <p:tgtEl>
                                          <p:spTgt spid="193594"/>
                                        </p:tgtEl>
                                        <p:attrNameLst>
                                          <p:attrName>style.visibility</p:attrName>
                                        </p:attrNameLst>
                                      </p:cBhvr>
                                      <p:to>
                                        <p:strVal val="visible"/>
                                      </p:to>
                                    </p:set>
                                    <p:animEffect transition="in" filter="box(out)">
                                      <p:cBhvr>
                                        <p:cTn id="155" dur="500"/>
                                        <p:tgtEl>
                                          <p:spTgt spid="193594"/>
                                        </p:tgtEl>
                                      </p:cBhvr>
                                    </p:animEffect>
                                  </p:childTnLst>
                                </p:cTn>
                              </p:par>
                              <p:par>
                                <p:cTn id="156" presetID="4" presetClass="entr" presetSubtype="32" fill="hold" nodeType="withEffect">
                                  <p:stCondLst>
                                    <p:cond delay="0"/>
                                  </p:stCondLst>
                                  <p:childTnLst>
                                    <p:set>
                                      <p:cBhvr>
                                        <p:cTn id="157" dur="1" fill="hold">
                                          <p:stCondLst>
                                            <p:cond delay="0"/>
                                          </p:stCondLst>
                                        </p:cTn>
                                        <p:tgtEl>
                                          <p:spTgt spid="193595"/>
                                        </p:tgtEl>
                                        <p:attrNameLst>
                                          <p:attrName>style.visibility</p:attrName>
                                        </p:attrNameLst>
                                      </p:cBhvr>
                                      <p:to>
                                        <p:strVal val="visible"/>
                                      </p:to>
                                    </p:set>
                                    <p:animEffect transition="in" filter="box(out)">
                                      <p:cBhvr>
                                        <p:cTn id="158" dur="500"/>
                                        <p:tgtEl>
                                          <p:spTgt spid="193595"/>
                                        </p:tgtEl>
                                      </p:cBhvr>
                                    </p:animEffect>
                                  </p:childTnLst>
                                </p:cTn>
                              </p:par>
                              <p:par>
                                <p:cTn id="159" presetID="4" presetClass="entr" presetSubtype="32" fill="hold" nodeType="withEffect">
                                  <p:stCondLst>
                                    <p:cond delay="0"/>
                                  </p:stCondLst>
                                  <p:childTnLst>
                                    <p:set>
                                      <p:cBhvr>
                                        <p:cTn id="160" dur="1" fill="hold">
                                          <p:stCondLst>
                                            <p:cond delay="0"/>
                                          </p:stCondLst>
                                        </p:cTn>
                                        <p:tgtEl>
                                          <p:spTgt spid="193596"/>
                                        </p:tgtEl>
                                        <p:attrNameLst>
                                          <p:attrName>style.visibility</p:attrName>
                                        </p:attrNameLst>
                                      </p:cBhvr>
                                      <p:to>
                                        <p:strVal val="visible"/>
                                      </p:to>
                                    </p:set>
                                    <p:animEffect transition="in" filter="box(out)">
                                      <p:cBhvr>
                                        <p:cTn id="161" dur="500"/>
                                        <p:tgtEl>
                                          <p:spTgt spid="193596"/>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4" presetClass="entr" presetSubtype="32" fill="hold" grpId="0" nodeType="clickEffect">
                                  <p:stCondLst>
                                    <p:cond delay="0"/>
                                  </p:stCondLst>
                                  <p:childTnLst>
                                    <p:set>
                                      <p:cBhvr>
                                        <p:cTn id="165" dur="1" fill="hold">
                                          <p:stCondLst>
                                            <p:cond delay="0"/>
                                          </p:stCondLst>
                                        </p:cTn>
                                        <p:tgtEl>
                                          <p:spTgt spid="193577"/>
                                        </p:tgtEl>
                                        <p:attrNameLst>
                                          <p:attrName>style.visibility</p:attrName>
                                        </p:attrNameLst>
                                      </p:cBhvr>
                                      <p:to>
                                        <p:strVal val="visible"/>
                                      </p:to>
                                    </p:set>
                                    <p:animEffect transition="in" filter="box(out)">
                                      <p:cBhvr>
                                        <p:cTn id="166" dur="500"/>
                                        <p:tgtEl>
                                          <p:spTgt spid="193577"/>
                                        </p:tgtEl>
                                      </p:cBhvr>
                                    </p:animEffect>
                                  </p:childTnLst>
                                </p:cTn>
                              </p:par>
                              <p:par>
                                <p:cTn id="167" presetID="4" presetClass="entr" presetSubtype="32" fill="hold" grpId="0" nodeType="withEffect">
                                  <p:stCondLst>
                                    <p:cond delay="0"/>
                                  </p:stCondLst>
                                  <p:childTnLst>
                                    <p:set>
                                      <p:cBhvr>
                                        <p:cTn id="168" dur="1" fill="hold">
                                          <p:stCondLst>
                                            <p:cond delay="0"/>
                                          </p:stCondLst>
                                        </p:cTn>
                                        <p:tgtEl>
                                          <p:spTgt spid="193576"/>
                                        </p:tgtEl>
                                        <p:attrNameLst>
                                          <p:attrName>style.visibility</p:attrName>
                                        </p:attrNameLst>
                                      </p:cBhvr>
                                      <p:to>
                                        <p:strVal val="visible"/>
                                      </p:to>
                                    </p:set>
                                    <p:animEffect transition="in" filter="box(out)">
                                      <p:cBhvr>
                                        <p:cTn id="169" dur="500"/>
                                        <p:tgtEl>
                                          <p:spTgt spid="193576"/>
                                        </p:tgtEl>
                                      </p:cBhvr>
                                    </p:animEffect>
                                  </p:childTnLst>
                                </p:cTn>
                              </p:par>
                              <p:par>
                                <p:cTn id="170" presetID="4" presetClass="entr" presetSubtype="32" fill="hold" grpId="0" nodeType="withEffect">
                                  <p:stCondLst>
                                    <p:cond delay="0"/>
                                  </p:stCondLst>
                                  <p:childTnLst>
                                    <p:set>
                                      <p:cBhvr>
                                        <p:cTn id="171" dur="1" fill="hold">
                                          <p:stCondLst>
                                            <p:cond delay="0"/>
                                          </p:stCondLst>
                                        </p:cTn>
                                        <p:tgtEl>
                                          <p:spTgt spid="193578"/>
                                        </p:tgtEl>
                                        <p:attrNameLst>
                                          <p:attrName>style.visibility</p:attrName>
                                        </p:attrNameLst>
                                      </p:cBhvr>
                                      <p:to>
                                        <p:strVal val="visible"/>
                                      </p:to>
                                    </p:set>
                                    <p:animEffect transition="in" filter="box(out)">
                                      <p:cBhvr>
                                        <p:cTn id="172" dur="500"/>
                                        <p:tgtEl>
                                          <p:spTgt spid="193578"/>
                                        </p:tgtEl>
                                      </p:cBhvr>
                                    </p:animEffect>
                                  </p:childTnLst>
                                </p:cTn>
                              </p:par>
                              <p:par>
                                <p:cTn id="173" presetID="4" presetClass="entr" presetSubtype="32" fill="hold" nodeType="withEffect">
                                  <p:stCondLst>
                                    <p:cond delay="0"/>
                                  </p:stCondLst>
                                  <p:childTnLst>
                                    <p:set>
                                      <p:cBhvr>
                                        <p:cTn id="174" dur="1" fill="hold">
                                          <p:stCondLst>
                                            <p:cond delay="0"/>
                                          </p:stCondLst>
                                        </p:cTn>
                                        <p:tgtEl>
                                          <p:spTgt spid="193584"/>
                                        </p:tgtEl>
                                        <p:attrNameLst>
                                          <p:attrName>style.visibility</p:attrName>
                                        </p:attrNameLst>
                                      </p:cBhvr>
                                      <p:to>
                                        <p:strVal val="visible"/>
                                      </p:to>
                                    </p:set>
                                    <p:animEffect transition="in" filter="box(out)">
                                      <p:cBhvr>
                                        <p:cTn id="175" dur="500"/>
                                        <p:tgtEl>
                                          <p:spTgt spid="193584"/>
                                        </p:tgtEl>
                                      </p:cBhvr>
                                    </p:animEffect>
                                  </p:childTnLst>
                                </p:cTn>
                              </p:par>
                              <p:par>
                                <p:cTn id="176" presetID="4" presetClass="entr" presetSubtype="32" fill="hold" nodeType="withEffect">
                                  <p:stCondLst>
                                    <p:cond delay="0"/>
                                  </p:stCondLst>
                                  <p:childTnLst>
                                    <p:set>
                                      <p:cBhvr>
                                        <p:cTn id="177" dur="1" fill="hold">
                                          <p:stCondLst>
                                            <p:cond delay="0"/>
                                          </p:stCondLst>
                                        </p:cTn>
                                        <p:tgtEl>
                                          <p:spTgt spid="193585"/>
                                        </p:tgtEl>
                                        <p:attrNameLst>
                                          <p:attrName>style.visibility</p:attrName>
                                        </p:attrNameLst>
                                      </p:cBhvr>
                                      <p:to>
                                        <p:strVal val="visible"/>
                                      </p:to>
                                    </p:set>
                                    <p:animEffect transition="in" filter="box(out)">
                                      <p:cBhvr>
                                        <p:cTn id="178" dur="500"/>
                                        <p:tgtEl>
                                          <p:spTgt spid="193585"/>
                                        </p:tgtEl>
                                      </p:cBhvr>
                                    </p:animEffect>
                                  </p:childTnLst>
                                </p:cTn>
                              </p:par>
                              <p:par>
                                <p:cTn id="179" presetID="4" presetClass="entr" presetSubtype="32" fill="hold" nodeType="withEffect">
                                  <p:stCondLst>
                                    <p:cond delay="0"/>
                                  </p:stCondLst>
                                  <p:childTnLst>
                                    <p:set>
                                      <p:cBhvr>
                                        <p:cTn id="180" dur="1" fill="hold">
                                          <p:stCondLst>
                                            <p:cond delay="0"/>
                                          </p:stCondLst>
                                        </p:cTn>
                                        <p:tgtEl>
                                          <p:spTgt spid="193586"/>
                                        </p:tgtEl>
                                        <p:attrNameLst>
                                          <p:attrName>style.visibility</p:attrName>
                                        </p:attrNameLst>
                                      </p:cBhvr>
                                      <p:to>
                                        <p:strVal val="visible"/>
                                      </p:to>
                                    </p:set>
                                    <p:animEffect transition="in" filter="box(out)">
                                      <p:cBhvr>
                                        <p:cTn id="181" dur="500"/>
                                        <p:tgtEl>
                                          <p:spTgt spid="193586"/>
                                        </p:tgtEl>
                                      </p:cBhvr>
                                    </p:animEffect>
                                  </p:childTnLst>
                                </p:cTn>
                              </p:par>
                              <p:par>
                                <p:cTn id="182" presetID="4" presetClass="entr" presetSubtype="32" fill="hold" grpId="0" nodeType="withEffect">
                                  <p:stCondLst>
                                    <p:cond delay="0"/>
                                  </p:stCondLst>
                                  <p:childTnLst>
                                    <p:set>
                                      <p:cBhvr>
                                        <p:cTn id="183" dur="1" fill="hold">
                                          <p:stCondLst>
                                            <p:cond delay="0"/>
                                          </p:stCondLst>
                                        </p:cTn>
                                        <p:tgtEl>
                                          <p:spTgt spid="193582"/>
                                        </p:tgtEl>
                                        <p:attrNameLst>
                                          <p:attrName>style.visibility</p:attrName>
                                        </p:attrNameLst>
                                      </p:cBhvr>
                                      <p:to>
                                        <p:strVal val="visible"/>
                                      </p:to>
                                    </p:set>
                                    <p:animEffect transition="in" filter="box(out)">
                                      <p:cBhvr>
                                        <p:cTn id="184" dur="500"/>
                                        <p:tgtEl>
                                          <p:spTgt spid="193582"/>
                                        </p:tgtEl>
                                      </p:cBhvr>
                                    </p:animEffect>
                                  </p:childTnLst>
                                </p:cTn>
                              </p:par>
                              <p:par>
                                <p:cTn id="185" presetID="4" presetClass="entr" presetSubtype="32" fill="hold" grpId="0" nodeType="withEffect">
                                  <p:stCondLst>
                                    <p:cond delay="0"/>
                                  </p:stCondLst>
                                  <p:childTnLst>
                                    <p:set>
                                      <p:cBhvr>
                                        <p:cTn id="186" dur="1" fill="hold">
                                          <p:stCondLst>
                                            <p:cond delay="0"/>
                                          </p:stCondLst>
                                        </p:cTn>
                                        <p:tgtEl>
                                          <p:spTgt spid="193581"/>
                                        </p:tgtEl>
                                        <p:attrNameLst>
                                          <p:attrName>style.visibility</p:attrName>
                                        </p:attrNameLst>
                                      </p:cBhvr>
                                      <p:to>
                                        <p:strVal val="visible"/>
                                      </p:to>
                                    </p:set>
                                    <p:animEffect transition="in" filter="box(out)">
                                      <p:cBhvr>
                                        <p:cTn id="187" dur="500"/>
                                        <p:tgtEl>
                                          <p:spTgt spid="193581"/>
                                        </p:tgtEl>
                                      </p:cBhvr>
                                    </p:animEffect>
                                  </p:childTnLst>
                                </p:cTn>
                              </p:par>
                              <p:par>
                                <p:cTn id="188" presetID="4" presetClass="entr" presetSubtype="32" fill="hold" grpId="0" nodeType="withEffect">
                                  <p:stCondLst>
                                    <p:cond delay="0"/>
                                  </p:stCondLst>
                                  <p:childTnLst>
                                    <p:set>
                                      <p:cBhvr>
                                        <p:cTn id="189" dur="1" fill="hold">
                                          <p:stCondLst>
                                            <p:cond delay="0"/>
                                          </p:stCondLst>
                                        </p:cTn>
                                        <p:tgtEl>
                                          <p:spTgt spid="193583"/>
                                        </p:tgtEl>
                                        <p:attrNameLst>
                                          <p:attrName>style.visibility</p:attrName>
                                        </p:attrNameLst>
                                      </p:cBhvr>
                                      <p:to>
                                        <p:strVal val="visible"/>
                                      </p:to>
                                    </p:set>
                                    <p:animEffect transition="in" filter="box(out)">
                                      <p:cBhvr>
                                        <p:cTn id="190" dur="500"/>
                                        <p:tgtEl>
                                          <p:spTgt spid="193583"/>
                                        </p:tgtEl>
                                      </p:cBhvr>
                                    </p:animEffect>
                                  </p:childTnLst>
                                </p:cTn>
                              </p:par>
                              <p:par>
                                <p:cTn id="191" presetID="4" presetClass="entr" presetSubtype="32" fill="hold" nodeType="withEffect">
                                  <p:stCondLst>
                                    <p:cond delay="0"/>
                                  </p:stCondLst>
                                  <p:childTnLst>
                                    <p:set>
                                      <p:cBhvr>
                                        <p:cTn id="192" dur="1" fill="hold">
                                          <p:stCondLst>
                                            <p:cond delay="0"/>
                                          </p:stCondLst>
                                        </p:cTn>
                                        <p:tgtEl>
                                          <p:spTgt spid="193599"/>
                                        </p:tgtEl>
                                        <p:attrNameLst>
                                          <p:attrName>style.visibility</p:attrName>
                                        </p:attrNameLst>
                                      </p:cBhvr>
                                      <p:to>
                                        <p:strVal val="visible"/>
                                      </p:to>
                                    </p:set>
                                    <p:animEffect transition="in" filter="box(out)">
                                      <p:cBhvr>
                                        <p:cTn id="193" dur="500"/>
                                        <p:tgtEl>
                                          <p:spTgt spid="193599"/>
                                        </p:tgtEl>
                                      </p:cBhvr>
                                    </p:animEffect>
                                  </p:childTnLst>
                                </p:cTn>
                              </p:par>
                              <p:par>
                                <p:cTn id="194" presetID="4" presetClass="entr" presetSubtype="32" fill="hold" nodeType="withEffect">
                                  <p:stCondLst>
                                    <p:cond delay="0"/>
                                  </p:stCondLst>
                                  <p:childTnLst>
                                    <p:set>
                                      <p:cBhvr>
                                        <p:cTn id="195" dur="1" fill="hold">
                                          <p:stCondLst>
                                            <p:cond delay="0"/>
                                          </p:stCondLst>
                                        </p:cTn>
                                        <p:tgtEl>
                                          <p:spTgt spid="193598"/>
                                        </p:tgtEl>
                                        <p:attrNameLst>
                                          <p:attrName>style.visibility</p:attrName>
                                        </p:attrNameLst>
                                      </p:cBhvr>
                                      <p:to>
                                        <p:strVal val="visible"/>
                                      </p:to>
                                    </p:set>
                                    <p:animEffect transition="in" filter="box(out)">
                                      <p:cBhvr>
                                        <p:cTn id="196" dur="500"/>
                                        <p:tgtEl>
                                          <p:spTgt spid="193598"/>
                                        </p:tgtEl>
                                      </p:cBhvr>
                                    </p:animEffect>
                                  </p:childTnLst>
                                </p:cTn>
                              </p:par>
                              <p:par>
                                <p:cTn id="197" presetID="4" presetClass="entr" presetSubtype="32" fill="hold" nodeType="withEffect">
                                  <p:stCondLst>
                                    <p:cond delay="0"/>
                                  </p:stCondLst>
                                  <p:childTnLst>
                                    <p:set>
                                      <p:cBhvr>
                                        <p:cTn id="198" dur="1" fill="hold">
                                          <p:stCondLst>
                                            <p:cond delay="0"/>
                                          </p:stCondLst>
                                        </p:cTn>
                                        <p:tgtEl>
                                          <p:spTgt spid="193597"/>
                                        </p:tgtEl>
                                        <p:attrNameLst>
                                          <p:attrName>style.visibility</p:attrName>
                                        </p:attrNameLst>
                                      </p:cBhvr>
                                      <p:to>
                                        <p:strVal val="visible"/>
                                      </p:to>
                                    </p:set>
                                    <p:animEffect transition="in" filter="box(out)">
                                      <p:cBhvr>
                                        <p:cTn id="199" dur="500"/>
                                        <p:tgtEl>
                                          <p:spTgt spid="193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10" grpId="0" animBg="1"/>
      <p:bldP spid="193538" grpId="0" animBg="1"/>
      <p:bldP spid="193540" grpId="0" animBg="1" autoUpdateAnimBg="0"/>
      <p:bldP spid="193542" grpId="0" animBg="1" autoUpdateAnimBg="0"/>
      <p:bldP spid="193543" grpId="0" animBg="1" autoUpdateAnimBg="0"/>
      <p:bldP spid="193544" grpId="0" animBg="1" autoUpdateAnimBg="0"/>
      <p:bldP spid="193545" grpId="0" animBg="1"/>
      <p:bldP spid="193559" grpId="0" animBg="1" autoUpdateAnimBg="0"/>
      <p:bldP spid="193560" grpId="0" animBg="1" autoUpdateAnimBg="0"/>
      <p:bldP spid="193562" grpId="0" animBg="1" autoUpdateAnimBg="0"/>
      <p:bldP spid="193564" grpId="0" animBg="1" autoUpdateAnimBg="0"/>
      <p:bldP spid="193568" grpId="0" animBg="1" autoUpdateAnimBg="0"/>
      <p:bldP spid="193571" grpId="0" animBg="1"/>
      <p:bldP spid="193572" grpId="0" animBg="1"/>
      <p:bldP spid="193573" grpId="0" animBg="1"/>
      <p:bldP spid="193574" grpId="0" animBg="1" autoUpdateAnimBg="0"/>
      <p:bldP spid="193575" grpId="0" animBg="1" autoUpdateAnimBg="0"/>
      <p:bldP spid="193576" grpId="0" animBg="1"/>
      <p:bldP spid="193577" grpId="0" animBg="1"/>
      <p:bldP spid="193578" grpId="0" animBg="1"/>
      <p:bldP spid="193581" grpId="0" animBg="1"/>
      <p:bldP spid="193582" grpId="0" animBg="1"/>
      <p:bldP spid="193583" grpId="0" animBg="1"/>
      <p:bldP spid="193600" grpId="0" animBg="1" autoUpdateAnimBg="0"/>
      <p:bldP spid="193601" grpId="0" animBg="1" autoUpdateAnimBg="0"/>
      <p:bldP spid="193602" grpId="0" animBg="1" autoUpdateAnimBg="0"/>
      <p:bldP spid="193603" grpId="0" animBg="1" autoUpdateAnimBg="0"/>
      <p:bldP spid="193605" grpId="0" animBg="1" autoUpdateAnimBg="0"/>
      <p:bldP spid="193606" grpId="0" animBg="1" autoUpdateAnimBg="0"/>
      <p:bldP spid="193607" grpId="0" animBg="1" autoUpdateAnimBg="0"/>
      <p:bldP spid="193612" grpId="0"/>
      <p:bldP spid="9273" grpId="0" animBg="1"/>
      <p:bldP spid="927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Referentni iznos (R.I.)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19200"/>
            <a:ext cx="8599081" cy="412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Utvrđivanje referentnog iznosa</a:t>
            </a:r>
          </a:p>
          <a:p>
            <a:pPr algn="just">
              <a:buClr>
                <a:srgbClr val="0066CC"/>
              </a:buClr>
              <a:buFont typeface="Wingdings" panose="05000000000000000000" pitchFamily="2" charset="2"/>
              <a:buChar char="q"/>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Korištenje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ili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sa smanjenim iznosom, uključujući oslobođenje od polaganja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odobrava se do visine referentnog iznosa (RI). </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Referentni iznos mora se izračunati s najvećom mogućom pažnjom.</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2422254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Referentni iznos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19200"/>
            <a:ext cx="8599081" cy="633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Utvrđivanje referentnog iznosa</a:t>
            </a:r>
          </a:p>
          <a:p>
            <a:pPr algn="just">
              <a:buClr>
                <a:srgbClr val="0066CC"/>
              </a:buClr>
              <a:buFont typeface="Wingdings" panose="05000000000000000000" pitchFamily="2" charset="2"/>
              <a:buChar char="q"/>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Referentni iznos odgovara iznosu (carinskog) duga koji može dospjeti u vezi sa svakim zajedničkim tranzitnim postupkom za koji se polaže garancije, u razdoblju od stavljanja robe u tranzitni postupak postupak do trenutka zaključenja postupka.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To razdoblje trebalo bi predstavljati tipičan primjer provoznih aktivnosti korisnika postupka tranzita. </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U izračun referentnog iznosa treba uključiti i prijevoz robe tijekom najvećeg opterećenja ili prijevoz roba koje korisnik postupka ne deklarira redovito za tranzit, kako bi se pokrile sve mogućnosti.</a:t>
            </a:r>
          </a:p>
          <a:p>
            <a:pPr marL="638175" lvl="1" indent="-438150" eaLnBrk="1" hangingPunct="1">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lvl="1" algn="just">
              <a:buClr>
                <a:srgbClr val="0066CC"/>
              </a:buClr>
              <a:buFont typeface="Wingdings" pitchFamily="2" charset="2"/>
              <a:buChar char="q"/>
              <a:defRPr/>
            </a:pPr>
            <a:endParaRPr lang="en-GB" altLang="sk-SK" sz="2400" dirty="0">
              <a:ea typeface="Verdana" panose="020B0604030504040204" pitchFamily="34" charset="0"/>
              <a:cs typeface="Arial" panose="020B0604020202020204" pitchFamily="34" charset="0"/>
            </a:endParaRP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5199992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Referentni iznos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19200"/>
            <a:ext cx="8599081" cy="559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Utvrđivanje referentnog iznosa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Izračun RI se vrši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na temelju najviših stopa </a:t>
            </a:r>
            <a:r>
              <a:rPr lang="hr-HR" altLang="sr-Latn-RS" sz="2400" dirty="0">
                <a:ea typeface="Verdana" panose="020B0604030504040204" pitchFamily="34" charset="0"/>
                <a:cs typeface="Arial" panose="020B0604020202020204" pitchFamily="34" charset="0"/>
                <a:sym typeface="Monotype Sorts"/>
              </a:rPr>
              <a:t>(carinskog) duga koje se primjenjuju na robu iste vrste u zemlji u kojoj se nalazi garantni carinski ured (GCU). </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GCU utvrđuje referentni iznos u dogovoru s korisnikom postupka tranzita (podnositeljem zahtjeva),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a na osnovi informacija o robi koja se stavlja u zajednički tranzitni  postupak u prethodnih 12 mjeseci, te na temelju izračuna broja planiranih postupaka u budućnosti. </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U dogovoru s podnositeljem zahtjeva nadležno carinsko tijelo može procijeniti RI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zaokruživanjem iznosa </a:t>
            </a:r>
            <a:r>
              <a:rPr lang="hr-HR" altLang="sr-Latn-RS" sz="2400" dirty="0">
                <a:ea typeface="Verdana" panose="020B0604030504040204" pitchFamily="34" charset="0"/>
                <a:cs typeface="Arial" panose="020B0604020202020204" pitchFamily="34" charset="0"/>
                <a:sym typeface="Monotype Sorts"/>
              </a:rPr>
              <a:t>kako bi se obuhvatio potrebni iznos. </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U slučaju kada te informacije nisu dostupne, iznos će biti određen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na 10 000 EUR za svaku tranzitnu operaciju</a:t>
            </a:r>
            <a:r>
              <a:rPr lang="hr-HR" altLang="sr-Latn-RS" sz="2400" dirty="0">
                <a:ea typeface="Verdana" panose="020B0604030504040204" pitchFamily="34" charset="0"/>
                <a:cs typeface="Arial" panose="020B0604020202020204" pitchFamily="34" charset="0"/>
                <a:sym typeface="Monotype Sorts"/>
              </a:rPr>
              <a:t>.</a:t>
            </a:r>
          </a:p>
          <a:p>
            <a:pPr marL="638175" lvl="1" indent="-43815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374610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9A711CB-BB8F-4FBB-B6CA-B31FC8C9834B}"/>
              </a:ext>
            </a:extLst>
          </p:cNvPr>
          <p:cNvGraphicFramePr>
            <a:graphicFrameLocks noGrp="1"/>
          </p:cNvGraphicFramePr>
          <p:nvPr>
            <p:ph idx="1"/>
            <p:extLst>
              <p:ext uri="{D42A27DB-BD31-4B8C-83A1-F6EECF244321}">
                <p14:modId xmlns:p14="http://schemas.microsoft.com/office/powerpoint/2010/main" val="456732635"/>
              </p:ext>
            </p:extLst>
          </p:nvPr>
        </p:nvGraphicFramePr>
        <p:xfrm>
          <a:off x="0" y="0"/>
          <a:ext cx="9144000" cy="710371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35212993"/>
                    </a:ext>
                  </a:extLst>
                </a:gridCol>
                <a:gridCol w="3810000">
                  <a:extLst>
                    <a:ext uri="{9D8B030D-6E8A-4147-A177-3AD203B41FA5}">
                      <a16:colId xmlns:a16="http://schemas.microsoft.com/office/drawing/2014/main" val="4088981615"/>
                    </a:ext>
                  </a:extLst>
                </a:gridCol>
                <a:gridCol w="1447800">
                  <a:extLst>
                    <a:ext uri="{9D8B030D-6E8A-4147-A177-3AD203B41FA5}">
                      <a16:colId xmlns:a16="http://schemas.microsoft.com/office/drawing/2014/main" val="3516725500"/>
                    </a:ext>
                  </a:extLst>
                </a:gridCol>
              </a:tblGrid>
              <a:tr h="0">
                <a:tc>
                  <a:txBody>
                    <a:bodyPr/>
                    <a:lstStyle/>
                    <a:p>
                      <a:pPr algn="ctr" fontAlgn="base">
                        <a:lnSpc>
                          <a:spcPct val="107000"/>
                        </a:lnSpc>
                        <a:spcAft>
                          <a:spcPts val="800"/>
                        </a:spcAft>
                      </a:pPr>
                      <a:r>
                        <a:rPr lang="hr-HR" sz="1800" b="1" kern="1200" dirty="0">
                          <a:solidFill>
                            <a:srgbClr val="000000"/>
                          </a:solidFill>
                          <a:effectLst/>
                          <a:latin typeface="Calibri" panose="020F0502020204030204" pitchFamily="34" charset="0"/>
                          <a:ea typeface="+mn-ea"/>
                          <a:cs typeface="Times New Roman" panose="02020603050405020304" pitchFamily="18" charset="0"/>
                        </a:rPr>
                        <a:t>Pošiljke u proteklih 12 mjeseci</a:t>
                      </a:r>
                      <a:endParaRPr lang="hr-H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lnSpc>
                          <a:spcPct val="107000"/>
                        </a:lnSpc>
                        <a:spcAft>
                          <a:spcPts val="800"/>
                        </a:spcAft>
                      </a:pPr>
                      <a:r>
                        <a:rPr lang="hr-HR" sz="1800" b="1" kern="1200" dirty="0">
                          <a:solidFill>
                            <a:srgbClr val="000000"/>
                          </a:solidFill>
                          <a:effectLst/>
                          <a:latin typeface="Calibri" panose="020F0502020204030204" pitchFamily="34" charset="0"/>
                          <a:ea typeface="+mn-ea"/>
                          <a:cs typeface="Times New Roman" panose="02020603050405020304" pitchFamily="18" charset="0"/>
                        </a:rPr>
                        <a:t>Izračun:</a:t>
                      </a:r>
                      <a:endParaRPr lang="hr-H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lnSpc>
                          <a:spcPct val="107000"/>
                        </a:lnSpc>
                        <a:spcAft>
                          <a:spcPts val="800"/>
                        </a:spcAft>
                      </a:pPr>
                      <a:r>
                        <a:rPr lang="hr-HR" sz="1800" b="1" kern="1200" dirty="0">
                          <a:solidFill>
                            <a:srgbClr val="000000"/>
                          </a:solidFill>
                          <a:effectLst/>
                          <a:latin typeface="Calibri" panose="020F0502020204030204" pitchFamily="34" charset="0"/>
                          <a:ea typeface="+mn-ea"/>
                          <a:cs typeface="Times New Roman" panose="02020603050405020304" pitchFamily="18" charset="0"/>
                        </a:rPr>
                        <a:t>Iznos: (kn)</a:t>
                      </a:r>
                      <a:endParaRPr lang="hr-H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98972"/>
                  </a:ext>
                </a:extLst>
              </a:tr>
              <a:tr h="139028">
                <a:tc>
                  <a:txBody>
                    <a:bodyPr/>
                    <a:lstStyle/>
                    <a:p>
                      <a:pPr fontAlgn="base">
                        <a:lnSpc>
                          <a:spcPct val="107000"/>
                        </a:lnSpc>
                        <a:spcAft>
                          <a:spcPts val="80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1340 pošiljaka pšenice po 24 T – cijena 0,12€/kg -2880€ /pošiljka</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(24T;  carina 148€/T+ 19%PDV) = 4844€ /pošiljci x 1340 =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6.490.460 €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9428337"/>
                  </a:ext>
                </a:extLst>
              </a:tr>
              <a:tr h="4198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kern="1200" dirty="0">
                          <a:solidFill>
                            <a:srgbClr val="000000"/>
                          </a:solidFill>
                          <a:effectLst/>
                          <a:latin typeface="Calibri" panose="020F0502020204030204" pitchFamily="34" charset="0"/>
                          <a:ea typeface="+mn-ea"/>
                          <a:cs typeface="Times New Roman" panose="02020603050405020304" pitchFamily="18" charset="0"/>
                        </a:rPr>
                        <a:t>124 pošiljke po 24 T, šećer bijeli (17019910) cijena 0,30€ kg – 7200€/pošiljka</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(24T; 41,9€/100kg +PDV 19%)= 13.335 €/pošiljki ; 13.335€ x124 pošiljke =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1.653.540 €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6189862"/>
                  </a:ext>
                </a:extLst>
              </a:tr>
              <a:tr h="141314">
                <a:tc>
                  <a:txBody>
                    <a:bodyPr/>
                    <a:lstStyle/>
                    <a:p>
                      <a:r>
                        <a:rPr lang="hr-HR" sz="1800" kern="1200" dirty="0">
                          <a:solidFill>
                            <a:srgbClr val="000000"/>
                          </a:solidFill>
                          <a:effectLst/>
                          <a:latin typeface="Calibri" panose="020F0502020204030204" pitchFamily="34" charset="0"/>
                          <a:ea typeface="+mn-ea"/>
                          <a:cs typeface="Times New Roman" panose="02020603050405020304" pitchFamily="18" charset="0"/>
                        </a:rPr>
                        <a:t>97 pošiljki po 23 T – banane (08039010) cijena  0,35€/kg</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(23 T – 114€/T + 19% PDV) x 97= 4649€ x 97=</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451.019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404127"/>
                  </a:ext>
                </a:extLst>
              </a:tr>
              <a:tr h="281713">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460 pošiljki- cement (pošiljka 24 T, vrijednost 2500€)</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(2500 € - 1,7% + PDV 19%) =526€ x 460 pošiljki=</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241.960 €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5950787"/>
                  </a:ext>
                </a:extLst>
              </a:tr>
              <a:tr h="419826">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153 pošiljke  raznih roba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153 x 10.000 €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1.530.000 €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985884"/>
                  </a:ext>
                </a:extLst>
              </a:tr>
              <a:tr h="419826">
                <a:tc gridSpan="2">
                  <a:txBody>
                    <a:bodyPr/>
                    <a:lstStyle/>
                    <a:p>
                      <a:pPr fontAlgn="base">
                        <a:lnSpc>
                          <a:spcPct val="107000"/>
                        </a:lnSpc>
                        <a:spcAft>
                          <a:spcPts val="800"/>
                        </a:spcAft>
                      </a:pPr>
                      <a:r>
                        <a:rPr lang="hr-HR" sz="1800" b="1" kern="1200" dirty="0">
                          <a:solidFill>
                            <a:srgbClr val="000000"/>
                          </a:solidFill>
                          <a:effectLst/>
                          <a:latin typeface="Calibri" panose="020F0502020204030204" pitchFamily="34" charset="0"/>
                          <a:ea typeface="+mn-ea"/>
                          <a:cs typeface="Times New Roman" panose="02020603050405020304" pitchFamily="18" charset="0"/>
                        </a:rPr>
                        <a:t>Zbir/suma mogućih dugova u protekloj godini</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hr-HR" dirty="0"/>
                    </a:p>
                  </a:txBody>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10.366.979 €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357581"/>
                  </a:ext>
                </a:extLst>
              </a:tr>
              <a:tr h="154431">
                <a:tc gridSpan="2">
                  <a:txBody>
                    <a:bodyPr/>
                    <a:lstStyle/>
                    <a:p>
                      <a:pPr fontAlgn="base">
                        <a:lnSpc>
                          <a:spcPct val="107000"/>
                        </a:lnSpc>
                        <a:spcAft>
                          <a:spcPts val="800"/>
                        </a:spcAft>
                      </a:pPr>
                      <a:r>
                        <a:rPr lang="hr-HR" sz="1800" b="1" kern="1200" dirty="0">
                          <a:solidFill>
                            <a:srgbClr val="000000"/>
                          </a:solidFill>
                          <a:effectLst/>
                          <a:latin typeface="Calibri" panose="020F0502020204030204" pitchFamily="34" charset="0"/>
                          <a:ea typeface="+mn-ea"/>
                          <a:cs typeface="Times New Roman" panose="02020603050405020304" pitchFamily="18" charset="0"/>
                        </a:rPr>
                        <a:t>Nedjeljni prosjek mogućih dugova              10.366.979 : 52   =            </a:t>
                      </a:r>
                      <a:r>
                        <a:rPr lang="hr-HR"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hr-HR" dirty="0"/>
                    </a:p>
                  </a:txBody>
                  <a:tcPr/>
                </a:tc>
                <a:tc>
                  <a:txBody>
                    <a:bodyPr/>
                    <a:lstStyle/>
                    <a:p>
                      <a:pPr fontAlgn="base">
                        <a:lnSpc>
                          <a:spcPct val="107000"/>
                        </a:lnSpc>
                        <a:spcAft>
                          <a:spcPts val="800"/>
                        </a:spcAft>
                      </a:pPr>
                      <a:r>
                        <a:rPr lang="hr-HR" sz="1800" kern="1200" dirty="0">
                          <a:solidFill>
                            <a:srgbClr val="000000"/>
                          </a:solidFill>
                          <a:effectLst/>
                          <a:latin typeface="Tahoma" panose="020B0604030504040204" pitchFamily="34" charset="0"/>
                          <a:ea typeface="+mn-ea"/>
                          <a:cs typeface="Times New Roman" panose="02020603050405020304" pitchFamily="18" charset="0"/>
                        </a:rPr>
                        <a:t>199.365 €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827729"/>
                  </a:ext>
                </a:extLst>
              </a:tr>
              <a:tr h="419826">
                <a:tc>
                  <a:txBody>
                    <a:bodyPr/>
                    <a:lstStyle/>
                    <a:p>
                      <a:pPr fontAlgn="base">
                        <a:lnSpc>
                          <a:spcPct val="107000"/>
                        </a:lnSpc>
                        <a:spcAft>
                          <a:spcPts val="800"/>
                        </a:spcAft>
                      </a:pPr>
                      <a:r>
                        <a:rPr lang="hr-HR" sz="1800" b="1" kern="1200" dirty="0">
                          <a:solidFill>
                            <a:srgbClr val="000000"/>
                          </a:solidFill>
                          <a:effectLst/>
                          <a:latin typeface="Calibri" panose="020F0502020204030204" pitchFamily="34" charset="0"/>
                          <a:ea typeface="+mn-ea"/>
                          <a:cs typeface="Times New Roman" panose="02020603050405020304" pitchFamily="18" charset="0"/>
                        </a:rPr>
                        <a:t>Korekcija prema poslovnim planovima</a:t>
                      </a:r>
                      <a:r>
                        <a:rPr lang="hr-HR" sz="1800" kern="1200" dirty="0">
                          <a:solidFill>
                            <a:srgbClr val="000000"/>
                          </a:solidFill>
                          <a:effectLst/>
                          <a:latin typeface="Calibri" panose="020F0502020204030204" pitchFamily="34" charset="0"/>
                          <a:ea typeface="+mn-ea"/>
                          <a:cs typeface="Times New Roman" panose="02020603050405020304" pitchFamily="18" charset="0"/>
                        </a:rPr>
                        <a:t>:</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Očekuje se isti obim poslovanja</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0 %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6657290"/>
                  </a:ext>
                </a:extLst>
              </a:tr>
              <a:tr h="289667">
                <a:tc>
                  <a:txBody>
                    <a:bodyPr/>
                    <a:lstStyle/>
                    <a:p>
                      <a:pPr fontAlgn="base">
                        <a:lnSpc>
                          <a:spcPct val="107000"/>
                        </a:lnSpc>
                        <a:spcAft>
                          <a:spcPts val="800"/>
                        </a:spcAft>
                      </a:pPr>
                      <a:r>
                        <a:rPr lang="hr-HR" sz="1800" kern="1200" dirty="0">
                          <a:ln>
                            <a:noFill/>
                          </a:ln>
                          <a:solidFill>
                            <a:srgbClr val="000000"/>
                          </a:solidFill>
                          <a:effectLst>
                            <a:outerShdw blurRad="38100" dist="19050" dir="2700000" algn="tl">
                              <a:schemeClr val="dk1">
                                <a:alpha val="40000"/>
                              </a:schemeClr>
                            </a:outerShdw>
                          </a:effectLst>
                          <a:highlight>
                            <a:srgbClr val="FFFF00"/>
                          </a:highlight>
                          <a:latin typeface="Calibri" panose="020F0502020204030204" pitchFamily="34" charset="0"/>
                          <a:ea typeface="+mn-ea"/>
                          <a:cs typeface="Times New Roman" panose="02020603050405020304" pitchFamily="18" charset="0"/>
                        </a:rPr>
                        <a:t>REFERENTNI IZNOS:              200.000 €</a:t>
                      </a:r>
                      <a:endParaRPr lang="hr-HR" dirty="0">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1454587"/>
                  </a:ext>
                </a:extLst>
              </a:tr>
              <a:tr h="374947">
                <a:tc>
                  <a:txBody>
                    <a:bodyPr/>
                    <a:lstStyle/>
                    <a:p>
                      <a:pPr fontAlgn="base">
                        <a:lnSpc>
                          <a:spcPct val="107000"/>
                        </a:lnSpc>
                        <a:spcAft>
                          <a:spcPts val="800"/>
                        </a:spcAft>
                      </a:pPr>
                      <a:r>
                        <a:rPr lang="hr-HR" sz="1800" b="1" kern="1200" dirty="0">
                          <a:solidFill>
                            <a:srgbClr val="000000"/>
                          </a:solidFill>
                          <a:effectLst/>
                          <a:latin typeface="Calibri" panose="020F0502020204030204" pitchFamily="34" charset="0"/>
                          <a:ea typeface="+mn-ea"/>
                          <a:cs typeface="Times New Roman" panose="02020603050405020304" pitchFamily="18" charset="0"/>
                        </a:rPr>
                        <a:t>Visina generalnog </a:t>
                      </a:r>
                      <a:r>
                        <a:rPr lang="hr-HR" sz="1800" b="1" kern="1200" dirty="0" err="1">
                          <a:solidFill>
                            <a:srgbClr val="000000"/>
                          </a:solidFill>
                          <a:effectLst/>
                          <a:latin typeface="Calibri" panose="020F0502020204030204" pitchFamily="34" charset="0"/>
                          <a:ea typeface="+mn-ea"/>
                          <a:cs typeface="Times New Roman" panose="02020603050405020304" pitchFamily="18" charset="0"/>
                        </a:rPr>
                        <a:t>obezbjeđenja</a:t>
                      </a:r>
                      <a:r>
                        <a:rPr lang="hr-HR" sz="1800" b="1" kern="1200" dirty="0">
                          <a:solidFill>
                            <a:srgbClr val="000000"/>
                          </a:solidFill>
                          <a:effectLst/>
                          <a:latin typeface="Calibri" panose="020F0502020204030204" pitchFamily="34" charset="0"/>
                          <a:ea typeface="+mn-ea"/>
                          <a:cs typeface="Times New Roman" panose="02020603050405020304" pitchFamily="18" charset="0"/>
                        </a:rPr>
                        <a:t>:</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100 %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200.000</a:t>
                      </a:r>
                      <a:r>
                        <a:rPr lang="hr-HR" sz="1800" kern="1200" dirty="0">
                          <a:solidFill>
                            <a:srgbClr val="000000"/>
                          </a:solidFill>
                          <a:effectLst/>
                          <a:latin typeface="Tahoma" panose="020B0604030504040204" pitchFamily="34" charset="0"/>
                          <a:ea typeface="+mn-ea"/>
                          <a:cs typeface="Times New Roman" panose="02020603050405020304" pitchFamily="18" charset="0"/>
                        </a:rPr>
                        <a:t>€ ili</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7763266"/>
                  </a:ext>
                </a:extLst>
              </a:tr>
              <a:tr h="336121">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50% (od visine </a:t>
                      </a:r>
                      <a:r>
                        <a:rPr lang="hr-HR" sz="1800" kern="1200" dirty="0" err="1">
                          <a:solidFill>
                            <a:srgbClr val="000000"/>
                          </a:solidFill>
                          <a:effectLst/>
                          <a:latin typeface="Calibri" panose="020F0502020204030204" pitchFamily="34" charset="0"/>
                          <a:ea typeface="+mn-ea"/>
                          <a:cs typeface="Times New Roman" panose="02020603050405020304" pitchFamily="18" charset="0"/>
                        </a:rPr>
                        <a:t>ref</a:t>
                      </a:r>
                      <a:r>
                        <a:rPr lang="hr-HR" sz="1800" kern="1200" dirty="0">
                          <a:solidFill>
                            <a:srgbClr val="000000"/>
                          </a:solidFill>
                          <a:effectLst/>
                          <a:latin typeface="Calibri" panose="020F0502020204030204" pitchFamily="34" charset="0"/>
                          <a:ea typeface="+mn-ea"/>
                          <a:cs typeface="Times New Roman" panose="02020603050405020304" pitchFamily="18" charset="0"/>
                        </a:rPr>
                        <a:t>. iznosa)</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100.000 € ili</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1553183"/>
                  </a:ext>
                </a:extLst>
              </a:tr>
              <a:tr h="297295">
                <a:tc>
                  <a:txBody>
                    <a:bodyPr/>
                    <a:lstStyle/>
                    <a:p>
                      <a:endParaRPr lang="hr-H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30 % (od visine </a:t>
                      </a:r>
                      <a:r>
                        <a:rPr lang="hr-HR" sz="1800" kern="1200" dirty="0" err="1">
                          <a:solidFill>
                            <a:srgbClr val="000000"/>
                          </a:solidFill>
                          <a:effectLst/>
                          <a:latin typeface="Calibri" panose="020F0502020204030204" pitchFamily="34" charset="0"/>
                          <a:ea typeface="+mn-ea"/>
                          <a:cs typeface="Times New Roman" panose="02020603050405020304" pitchFamily="18" charset="0"/>
                        </a:rPr>
                        <a:t>ref</a:t>
                      </a:r>
                      <a:r>
                        <a:rPr lang="hr-HR" sz="1800" kern="1200" dirty="0">
                          <a:solidFill>
                            <a:srgbClr val="000000"/>
                          </a:solidFill>
                          <a:effectLst/>
                          <a:latin typeface="Calibri" panose="020F0502020204030204" pitchFamily="34" charset="0"/>
                          <a:ea typeface="+mn-ea"/>
                          <a:cs typeface="Times New Roman" panose="02020603050405020304" pitchFamily="18" charset="0"/>
                        </a:rPr>
                        <a:t>. iznosa)</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60.000 € ili</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9720848"/>
                  </a:ext>
                </a:extLst>
              </a:tr>
              <a:tr h="419826">
                <a:tc>
                  <a:txBody>
                    <a:bodyPr/>
                    <a:lstStyle/>
                    <a:p>
                      <a:endParaRPr lang="hr-H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0% (oslobođenje)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0,00 €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0409117"/>
                  </a:ext>
                </a:extLst>
              </a:tr>
            </a:tbl>
          </a:graphicData>
        </a:graphic>
      </p:graphicFrame>
      <p:sp>
        <p:nvSpPr>
          <p:cNvPr id="19" name="TextBox 18">
            <a:extLst>
              <a:ext uri="{FF2B5EF4-FFF2-40B4-BE49-F238E27FC236}">
                <a16:creationId xmlns:a16="http://schemas.microsoft.com/office/drawing/2014/main" id="{024A48E9-4459-4243-AE32-719276C3431D}"/>
              </a:ext>
            </a:extLst>
          </p:cNvPr>
          <p:cNvSpPr txBox="1"/>
          <p:nvPr/>
        </p:nvSpPr>
        <p:spPr>
          <a:xfrm>
            <a:off x="1371600" y="0"/>
            <a:ext cx="1600200" cy="381000"/>
          </a:xfrm>
          <a:prstGeom prst="rect">
            <a:avLst/>
          </a:prstGeom>
          <a:noFill/>
        </p:spPr>
        <p:txBody>
          <a:bodyPr wrap="square" rtlCol="0">
            <a:spAutoFit/>
          </a:bodyPr>
          <a:lstStyle/>
          <a:p>
            <a:endParaRPr lang="hr-HR" dirty="0"/>
          </a:p>
        </p:txBody>
      </p:sp>
      <p:sp>
        <p:nvSpPr>
          <p:cNvPr id="2" name="TextBox 1">
            <a:extLst>
              <a:ext uri="{FF2B5EF4-FFF2-40B4-BE49-F238E27FC236}">
                <a16:creationId xmlns:a16="http://schemas.microsoft.com/office/drawing/2014/main" id="{61A745F6-5A05-41F7-8077-28853EF75223}"/>
              </a:ext>
            </a:extLst>
          </p:cNvPr>
          <p:cNvSpPr txBox="1"/>
          <p:nvPr/>
        </p:nvSpPr>
        <p:spPr>
          <a:xfrm>
            <a:off x="5410200" y="0"/>
            <a:ext cx="762002" cy="381000"/>
          </a:xfrm>
          <a:prstGeom prst="rect">
            <a:avLst/>
          </a:prstGeom>
          <a:noFill/>
        </p:spPr>
        <p:txBody>
          <a:bodyPr wrap="square" rtlCol="0">
            <a:spAutoFit/>
          </a:bodyPr>
          <a:lstStyle/>
          <a:p>
            <a:endParaRPr lang="hr-HR" dirty="0"/>
          </a:p>
        </p:txBody>
      </p:sp>
      <p:sp>
        <p:nvSpPr>
          <p:cNvPr id="3" name="TextBox 2">
            <a:extLst>
              <a:ext uri="{FF2B5EF4-FFF2-40B4-BE49-F238E27FC236}">
                <a16:creationId xmlns:a16="http://schemas.microsoft.com/office/drawing/2014/main" id="{51A01238-09E9-4482-8F7E-9989F16F8468}"/>
              </a:ext>
            </a:extLst>
          </p:cNvPr>
          <p:cNvSpPr txBox="1"/>
          <p:nvPr/>
        </p:nvSpPr>
        <p:spPr>
          <a:xfrm>
            <a:off x="7924800" y="0"/>
            <a:ext cx="990600" cy="276999"/>
          </a:xfrm>
          <a:prstGeom prst="rect">
            <a:avLst/>
          </a:prstGeom>
          <a:noFill/>
        </p:spPr>
        <p:txBody>
          <a:bodyPr wrap="square" rtlCol="0">
            <a:spAutoFit/>
          </a:bodyPr>
          <a:lstStyle/>
          <a:p>
            <a:endParaRPr lang="hr-HR" dirty="0"/>
          </a:p>
        </p:txBody>
      </p:sp>
    </p:spTree>
    <p:extLst>
      <p:ext uri="{BB962C8B-B14F-4D97-AF65-F5344CB8AC3E}">
        <p14:creationId xmlns:p14="http://schemas.microsoft.com/office/powerpoint/2010/main" val="108533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nodePh="1">
                                  <p:stCondLst>
                                    <p:cond delay="0"/>
                                  </p:stCondLst>
                                  <p:endCondLst>
                                    <p:cond evt="begin" delay="0">
                                      <p:tn val="17"/>
                                    </p:cond>
                                  </p:end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Referentni iznos (R.I.)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19200"/>
            <a:ext cx="8599081" cy="559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Utvrđivanje referentnog iznosa</a:t>
            </a:r>
          </a:p>
          <a:p>
            <a:pPr algn="just">
              <a:buClr>
                <a:srgbClr val="0066CC"/>
              </a:buClr>
              <a:buFont typeface="Wingdings" panose="05000000000000000000" pitchFamily="2" charset="2"/>
              <a:buChar char="q"/>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Visina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mora biti jednaka visini  R.I. kojega je utvrdio garantni carinski ured.</a:t>
            </a:r>
          </a:p>
          <a:p>
            <a:pPr algn="just">
              <a:buFont typeface="Wingdings" panose="05000000000000000000" pitchFamily="2" charset="2"/>
              <a:buChar char="§"/>
            </a:pPr>
            <a:endParaRPr lang="hr-HR" altLang="sr-Latn-RS" sz="2400" dirty="0">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Stoga je prvo potrebno utvrditi visinu R.I.</a:t>
            </a:r>
          </a:p>
          <a:p>
            <a:pPr marL="342900" indent="-342900" algn="just">
              <a:buFont typeface="Wingdings" panose="05000000000000000000" pitchFamily="2" charset="2"/>
              <a:buChar char="§"/>
            </a:pPr>
            <a:endParaRPr lang="hr-HR" altLang="sr-Latn-RS" sz="2400" dirty="0">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R.I.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odgovara iznosu duga koji može dospjeti u vezi sa svakom operacijom tranzita za koju se polaže </a:t>
            </a:r>
            <a:r>
              <a:rPr lang="hr-HR" altLang="sr-Latn-RS" sz="2400" dirty="0" err="1">
                <a:ea typeface="Verdana" panose="020B0604030504040204" pitchFamily="34" charset="0"/>
                <a:cs typeface="Arial" panose="020B0604020202020204" pitchFamily="34" charset="0"/>
                <a:sym typeface="Monotype Sorts"/>
              </a:rPr>
              <a:t>obezbjeđenje</a:t>
            </a:r>
            <a:r>
              <a:rPr lang="hr-HR" altLang="sr-Latn-RS" sz="2400" dirty="0">
                <a:ea typeface="Verdana" panose="020B0604030504040204" pitchFamily="34" charset="0"/>
                <a:cs typeface="Arial" panose="020B0604020202020204" pitchFamily="34" charset="0"/>
                <a:sym typeface="Monotype Sorts"/>
              </a:rPr>
              <a:t>, u razdoblju od stavljanja robe u zajednički tranzitni postupak do trenutka zaključenja postupka.</a:t>
            </a:r>
          </a:p>
          <a:p>
            <a:pPr algn="just">
              <a:buClr>
                <a:srgbClr val="0066CC"/>
              </a:buClr>
              <a:buFont typeface="Wingdings" panose="05000000000000000000" pitchFamily="2" charset="2"/>
              <a:buChar char="q"/>
            </a:pPr>
            <a:endParaRPr lang="hr-HR" altLang="sr-Latn-RS" sz="2400" dirty="0">
              <a:solidFill>
                <a:srgbClr val="000000"/>
              </a:solidFill>
              <a:cs typeface="Arial" pitchFamily="34" charset="0"/>
              <a:sym typeface="Monotype Sorts"/>
            </a:endParaRPr>
          </a:p>
          <a:p>
            <a:pPr lvl="1" algn="just">
              <a:buClr>
                <a:srgbClr val="0066CC"/>
              </a:buClr>
              <a:buFont typeface="Wingdings" pitchFamily="2" charset="2"/>
              <a:buChar char="q"/>
              <a:defRPr/>
            </a:pPr>
            <a:endParaRPr lang="en-GB" altLang="sk-SK" sz="2400" dirty="0">
              <a:ea typeface="Verdana" panose="020B0604030504040204" pitchFamily="34" charset="0"/>
              <a:cs typeface="Arial" panose="020B0604020202020204" pitchFamily="34" charset="0"/>
            </a:endParaRP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53550611"/>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524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Referentni iznos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670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0" lvl="0" indent="0"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Utvrđivanje referentnog iznosa</a:t>
            </a:r>
          </a:p>
          <a:p>
            <a:pPr marL="200025" lvl="1" indent="0" eaLnBrk="1" hangingPunct="1">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GCU preispituje R.I. na vlastitu inicijativu ili na zahtjev korisnika postupka te ga prilagođava ako je to potrebno</a:t>
            </a:r>
          </a:p>
          <a:p>
            <a:pPr marL="0" indent="0" algn="just"/>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Korisnik postupka osigurava da iznos mogućih dugova svih aktivnih postupaka tranzita (koji je dospio ili može dospjeti) ne premašuje referentni iznos </a:t>
            </a:r>
          </a:p>
          <a:p>
            <a:pPr algn="just">
              <a:buFont typeface="Wingdings" panose="05000000000000000000" pitchFamily="2" charset="2"/>
              <a:buChar cha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Ako R.I. više nije dovoljan za pokrivanje radnji korisnika postupka, ta osoba o tome mora informirati GCU</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Praćenje RI osigurava se zahvaljujući sustavima (GMS i NTCS) za svaki zajednički tranzitni postupak u trenutku stavljanja robe u zajednički tranzitni postupak.</a:t>
            </a:r>
          </a:p>
          <a:p>
            <a:pPr algn="just">
              <a:buFont typeface="Wingdings" panose="05000000000000000000" pitchFamily="2" charset="2"/>
              <a:buChar char="§"/>
            </a:pPr>
            <a:endParaRPr lang="hr-HR" altLang="sr-Latn-RS" sz="2400" dirty="0">
              <a:solidFill>
                <a:srgbClr val="000000"/>
              </a:solidFill>
              <a:cs typeface="Arial" pitchFamily="34" charset="0"/>
              <a:sym typeface="Monotype Sorts"/>
            </a:endParaRPr>
          </a:p>
          <a:p>
            <a:pPr lvl="1" algn="just">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5281965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Visina generalnog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59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Izračun visine generalnog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endParaRPr lang="hr-HR" altLang="sr-Latn-RS" sz="2400" b="1" dirty="0">
              <a:solidFill>
                <a:srgbClr val="FF3300"/>
              </a:solidFill>
              <a:ea typeface="Verdana" panose="020B0604030504040204" pitchFamily="34" charset="0"/>
              <a:cs typeface="Arial" panose="020B0604020202020204" pitchFamily="34" charset="0"/>
              <a:sym typeface="Monotype Sorts"/>
            </a:endParaRPr>
          </a:p>
          <a:p>
            <a:pPr algn="just">
              <a:buClr>
                <a:srgbClr val="0066CC"/>
              </a:buClr>
              <a:buFont typeface="Wingdings" panose="05000000000000000000" pitchFamily="2" charset="2"/>
              <a:buChar char="q"/>
            </a:pPr>
            <a:endParaRPr lang="hr-HR" altLang="sr-Latn-RS" sz="2400"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visina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koju treba položiti </a:t>
            </a:r>
            <a:r>
              <a:rPr lang="hr-HR" altLang="sr-Latn-RS" sz="2400" b="1" dirty="0">
                <a:ea typeface="Verdana" panose="020B0604030504040204" pitchFamily="34" charset="0"/>
                <a:cs typeface="Arial" panose="020B0604020202020204" pitchFamily="34" charset="0"/>
                <a:sym typeface="Monotype Sorts"/>
              </a:rPr>
              <a:t>=</a:t>
            </a:r>
            <a:r>
              <a:rPr lang="hr-HR" altLang="sr-Latn-RS" sz="2400" dirty="0">
                <a:ea typeface="Verdana" panose="020B0604030504040204" pitchFamily="34" charset="0"/>
                <a:cs typeface="Arial" panose="020B0604020202020204" pitchFamily="34" charset="0"/>
                <a:sym typeface="Monotype Sorts"/>
              </a:rPr>
              <a:t> visini utvrđenog referentnog iznosa (RI), za podnositelje zahtjeva koji zadovoljavaju samo osnovne uvjete za korištenje pojednostavnjenja</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bila visina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/garancije jednaka utvrđenom referentom iznosu  ili bila umanjena, zbir mogućih dugova korisnika postupka za tranzitne operacije koje se odvijaju u isto vrijeme ne može/smije preći odobrenu visine referentnog iznosa (RI).</a:t>
            </a:r>
          </a:p>
          <a:p>
            <a:pPr marL="0" indent="0" algn="just">
              <a:buClr>
                <a:srgbClr val="0066CC"/>
              </a:buClr>
              <a:defRPr/>
            </a:pPr>
            <a:endParaRPr lang="en-GB" altLang="sk-SK" sz="2400" dirty="0">
              <a:ea typeface="Verdana" panose="020B0604030504040204" pitchFamily="34" charset="0"/>
              <a:cs typeface="Arial" panose="020B0604020202020204" pitchFamily="34" charset="0"/>
            </a:endParaRP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544391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Visina generalnog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633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457200" lvl="1" eaLnBrk="1" hangingPunct="1">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Visina generalnog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za utvrđeni referentni iznos može se umanjiti ako podnositelj zahtjeva/ korisnik postupka zadovoljava propisane dodatne kriterije pouzdanosti, i to na:</a:t>
            </a:r>
          </a:p>
          <a:p>
            <a:pPr algn="just">
              <a:buFont typeface="Wingdings" panose="05000000000000000000" pitchFamily="2" charset="2"/>
              <a:buChar char="§"/>
              <a:defRPr/>
            </a:pPr>
            <a:endParaRPr lang="hr-HR" altLang="sr-Latn-RS" sz="2400" dirty="0">
              <a:solidFill>
                <a:srgbClr val="000000"/>
              </a:solidFill>
              <a:cs typeface="Arial" panose="020B0604020202020204" pitchFamily="34" charset="0"/>
              <a:sym typeface="Monotype Sorts"/>
            </a:endParaRPr>
          </a:p>
          <a:p>
            <a:pPr marL="981075" lvl="2" indent="-438150" eaLnBrk="1" hangingPunct="1">
              <a:buFont typeface="Wingdings" panose="05000000000000000000" pitchFamily="2" charset="2"/>
              <a:buChar char="§"/>
              <a:defRPr/>
            </a:pP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50% visine referentnog iznosa (R.I.)</a:t>
            </a:r>
          </a:p>
          <a:p>
            <a:pPr algn="just">
              <a:buFont typeface="Wingdings" panose="05000000000000000000" pitchFamily="2" charset="2"/>
              <a:buChar char="§"/>
              <a:defRPr/>
            </a:pPr>
            <a:endParaRPr lang="hr-HR" altLang="sr-Latn-RS" sz="2400" dirty="0">
              <a:solidFill>
                <a:srgbClr val="000000"/>
              </a:solidFill>
              <a:effectLst>
                <a:outerShdw blurRad="38100" dist="38100" dir="2700000" algn="tl">
                  <a:srgbClr val="000000">
                    <a:alpha val="43137"/>
                  </a:srgbClr>
                </a:outerShdw>
              </a:effectLst>
              <a:cs typeface="Arial" panose="020B0604020202020204" pitchFamily="34" charset="0"/>
              <a:sym typeface="Monotype Sorts"/>
            </a:endParaRPr>
          </a:p>
          <a:p>
            <a:pPr marL="981075" lvl="2" indent="-438150" eaLnBrk="1" hangingPunct="1">
              <a:buFont typeface="Wingdings" panose="05000000000000000000" pitchFamily="2" charset="2"/>
              <a:buChar char="§"/>
              <a:defRPr/>
            </a:pP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30% visine R.I.</a:t>
            </a:r>
          </a:p>
          <a:p>
            <a:pPr algn="just">
              <a:buFont typeface="Wingdings" panose="05000000000000000000" pitchFamily="2" charset="2"/>
              <a:buChar char="§"/>
              <a:defRPr/>
            </a:pPr>
            <a:endParaRPr lang="hr-HR" altLang="sr-Latn-RS" sz="2400" dirty="0">
              <a:solidFill>
                <a:srgbClr val="000000"/>
              </a:solidFill>
              <a:effectLst>
                <a:outerShdw blurRad="38100" dist="38100" dir="2700000" algn="tl">
                  <a:srgbClr val="000000">
                    <a:alpha val="43137"/>
                  </a:srgbClr>
                </a:outerShdw>
              </a:effectLst>
              <a:cs typeface="Arial" panose="020B0604020202020204" pitchFamily="34" charset="0"/>
              <a:sym typeface="Monotype Sorts"/>
            </a:endParaRPr>
          </a:p>
          <a:p>
            <a:pPr marL="981075" lvl="2" indent="-438150" eaLnBrk="1" hangingPunct="1">
              <a:buFont typeface="Wingdings" panose="05000000000000000000" pitchFamily="2" charset="2"/>
              <a:buChar char="§"/>
              <a:defRPr/>
            </a:pP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0% visine   R.I. (tzv. oslobođenje)</a:t>
            </a:r>
          </a:p>
          <a:p>
            <a:pPr algn="just">
              <a:buFont typeface="Wingdings" panose="05000000000000000000" pitchFamily="2" charset="2"/>
              <a:buChar char="§"/>
              <a:defRPr/>
            </a:pPr>
            <a:endParaRPr lang="hr-HR" altLang="sr-Latn-RS" sz="2400"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visina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za utvrđeni referentni iznos može se umanjiti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samo ako podnositelj zahtjeva zadovoljava propisane dodatne uvjete za umanjenje/oslobođenje</a:t>
            </a:r>
          </a:p>
          <a:p>
            <a:pPr algn="just">
              <a:buFont typeface="Wingdings" panose="05000000000000000000" pitchFamily="2" charset="2"/>
              <a:buChar char="§"/>
              <a:defRPr/>
            </a:pPr>
            <a:endParaRPr lang="hr-HR" altLang="sr-Latn-RS" sz="2400" dirty="0">
              <a:solidFill>
                <a:srgbClr val="000000"/>
              </a:solidFill>
              <a:cs typeface="Arial" panose="020B0604020202020204" pitchFamily="34" charset="0"/>
              <a:sym typeface="Monotype Sorts"/>
            </a:endParaRPr>
          </a:p>
          <a:p>
            <a:pPr marL="342900" indent="-342900" algn="just">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8563156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7832212-6694-4491-84AB-B93124879472}"/>
              </a:ext>
            </a:extLst>
          </p:cNvPr>
          <p:cNvGraphicFramePr>
            <a:graphicFrameLocks noGrp="1"/>
          </p:cNvGraphicFramePr>
          <p:nvPr>
            <p:ph idx="1"/>
            <p:extLst>
              <p:ext uri="{D42A27DB-BD31-4B8C-83A1-F6EECF244321}">
                <p14:modId xmlns:p14="http://schemas.microsoft.com/office/powerpoint/2010/main" val="939638171"/>
              </p:ext>
            </p:extLst>
          </p:nvPr>
        </p:nvGraphicFramePr>
        <p:xfrm>
          <a:off x="1" y="0"/>
          <a:ext cx="9144000" cy="6781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a:spLocks noChangeArrowheads="1"/>
          </p:cNvSpPr>
          <p:nvPr/>
        </p:nvSpPr>
        <p:spPr bwMode="auto">
          <a:xfrm>
            <a:off x="228600" y="1295400"/>
            <a:ext cx="8599081" cy="116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0" marR="0" lvl="1" indent="0" algn="l" defTabSz="914400" rtl="0" eaLnBrk="1" fontAlgn="base" latinLnBrk="0" hangingPunct="1">
              <a:lnSpc>
                <a:spcPct val="100000"/>
              </a:lnSpc>
              <a:spcBef>
                <a:spcPct val="0"/>
              </a:spcBef>
              <a:spcAft>
                <a:spcPct val="0"/>
              </a:spcAft>
              <a:buClrTx/>
              <a:buSzTx/>
              <a:tabLst/>
              <a:defRPr/>
            </a:pPr>
            <a:endParaRPr kumimoji="0" lang="hr-HR" altLang="sr-Latn-R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onotype Sorts"/>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885825" marR="0" lvl="2"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altLang="sk-SK"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9268353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Kriteriji umanjenja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0066CC"/>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Visina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može se umanjiti na 50% visine RI ako podnositelj (1/2)</a:t>
            </a:r>
          </a:p>
          <a:p>
            <a:pPr marL="0" indent="0" algn="just">
              <a:buClr>
                <a:srgbClr val="0066CC"/>
              </a:buClr>
            </a:pPr>
            <a:endParaRPr lang="hr-HR" altLang="sr-Latn-RS" sz="2400" b="1"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vodi računovodstveni sustav koji je u skladu s općeprihvaćenim računovodstvenim standardima, omogućuje carinske knjigovodstvene provjere i vodi arhivsku evidenciju koja omogućuje kontrolni slijed od trenutka evidentiranja podataka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ima upravnu organizaciju koja odgovara vrsti i opsegu poslovanja i prikladna je za upravljanje protokom robe te sistem unutarnje kontrole kojim se mogu spriječiti, otkriti i ispraviti pogreške te spriječiti i otkriti nezakonite ili nepravilne transakcije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nije u stečajnom postupku</a:t>
            </a:r>
          </a:p>
          <a:p>
            <a:pPr marL="571500" lvl="1" indent="0" algn="just">
              <a:buClr>
                <a:srgbClr val="0066CC"/>
              </a:buClr>
            </a:pPr>
            <a:endParaRPr lang="hr-HR" altLang="sr-Latn-RS" sz="2400" dirty="0">
              <a:solidFill>
                <a:srgbClr val="000000"/>
              </a:solidFill>
              <a:cs typeface="Arial" panose="020B0604020202020204" pitchFamily="34" charset="0"/>
              <a:sym typeface="Monotype Sorts"/>
            </a:endParaRPr>
          </a:p>
        </p:txBody>
      </p:sp>
    </p:spTree>
    <p:extLst>
      <p:ext uri="{BB962C8B-B14F-4D97-AF65-F5344CB8AC3E}">
        <p14:creationId xmlns:p14="http://schemas.microsoft.com/office/powerpoint/2010/main" val="137993158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8">
            <a:extLst>
              <a:ext uri="{FF2B5EF4-FFF2-40B4-BE49-F238E27FC236}">
                <a16:creationId xmlns:a16="http://schemas.microsoft.com/office/drawing/2014/main" id="{9E71D44D-28BB-41E3-AD62-8E00C431ADCD}"/>
              </a:ext>
            </a:extLst>
          </p:cNvPr>
          <p:cNvSpPr>
            <a:spLocks noGrp="1" noChangeArrowheads="1"/>
          </p:cNvSpPr>
          <p:nvPr>
            <p:ph type="title"/>
          </p:nvPr>
        </p:nvSpPr>
        <p:spPr/>
        <p:txBody>
          <a:bodyPr/>
          <a:lstStyle/>
          <a:p>
            <a:pPr eaLnBrk="1" hangingPunct="1"/>
            <a:r>
              <a:rPr lang="hr-HR" altLang="sr-Latn-RS"/>
              <a:t>Sudionici i poruke</a:t>
            </a:r>
          </a:p>
        </p:txBody>
      </p:sp>
      <p:graphicFrame>
        <p:nvGraphicFramePr>
          <p:cNvPr id="1026" name="Object 4">
            <a:extLst>
              <a:ext uri="{FF2B5EF4-FFF2-40B4-BE49-F238E27FC236}">
                <a16:creationId xmlns:a16="http://schemas.microsoft.com/office/drawing/2014/main" id="{9C6587D7-82D7-489C-911E-0CDD9579265C}"/>
              </a:ext>
            </a:extLst>
          </p:cNvPr>
          <p:cNvGraphicFramePr>
            <a:graphicFrameLocks noGrp="1" noChangeAspect="1"/>
          </p:cNvGraphicFramePr>
          <p:nvPr>
            <p:ph idx="4294967295"/>
          </p:nvPr>
        </p:nvGraphicFramePr>
        <p:xfrm>
          <a:off x="250825" y="476250"/>
          <a:ext cx="8893175" cy="7056438"/>
        </p:xfrm>
        <a:graphic>
          <a:graphicData uri="http://schemas.openxmlformats.org/presentationml/2006/ole">
            <mc:AlternateContent xmlns:mc="http://schemas.openxmlformats.org/markup-compatibility/2006">
              <mc:Choice xmlns:v="urn:schemas-microsoft-com:vml" Requires="v">
                <p:oleObj spid="_x0000_s1275" name="Visio" r:id="rId4" imgW="12874752" imgH="12052554" progId="Visio.Drawing.11">
                  <p:embed/>
                </p:oleObj>
              </mc:Choice>
              <mc:Fallback>
                <p:oleObj name="Visio" r:id="rId4" imgW="12874752" imgH="12052554" progId="Visio.Drawing.11">
                  <p:embed/>
                  <p:pic>
                    <p:nvPicPr>
                      <p:cNvPr id="1026" name="Object 4">
                        <a:extLst>
                          <a:ext uri="{FF2B5EF4-FFF2-40B4-BE49-F238E27FC236}">
                            <a16:creationId xmlns:a16="http://schemas.microsoft.com/office/drawing/2014/main" id="{9C6587D7-82D7-489C-911E-0CDD957926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76250"/>
                        <a:ext cx="8893175" cy="705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Kriteriji umanjenja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Visina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može se umanjiti na 50% visine RI ako podnositelj (2/2)</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tokom 3 godine prije podnošenju zahtjeva je ispunio financijske obveze u pogledu plaćanja (carinskog) duga koji se naplaćuje na uvoz ili izvoz robe ili u vezi s njime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je dokazao na temelju evidencija i podataka dostupnih za 3 godine koje prethode podnošenju zahtjeva da je dovoljno financijski solventan za ispunjavanje svojih obveza te da ispunjava svoje obveze s obzirom na vrstu i opseg svojih poslovnih aktivnosti, te da nema negativne neto imovine, osim ako raspolaže dovoljnim sredstvima da je može pokriti</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može dokazati da raspolaže dovoljnim financijskim sredstvima da može ispuniti svoje obveze za referentni iznos koji nije pokriven </a:t>
            </a:r>
            <a:r>
              <a:rPr lang="hr-HR" altLang="sr-Latn-RS" sz="2400" dirty="0" err="1">
                <a:ea typeface="Verdana" panose="020B0604030504040204" pitchFamily="34" charset="0"/>
                <a:cs typeface="Arial" panose="020B0604020202020204" pitchFamily="34" charset="0"/>
                <a:sym typeface="Monotype Sorts"/>
              </a:rPr>
              <a:t>obezbjeđenjem</a:t>
            </a:r>
            <a:r>
              <a:rPr lang="hr-HR" altLang="sr-Latn-RS" sz="2400" dirty="0">
                <a:ea typeface="Verdana" panose="020B0604030504040204" pitchFamily="34" charset="0"/>
                <a:cs typeface="Arial" panose="020B0604020202020204" pitchFamily="34" charset="0"/>
                <a:sym typeface="Monotype Sorts"/>
              </a:rPr>
              <a:t>.</a:t>
            </a:r>
          </a:p>
          <a:p>
            <a:pPr lvl="1" algn="just">
              <a:buClr>
                <a:srgbClr val="0066CC"/>
              </a:buClr>
              <a:buFont typeface="Wingdings" panose="05000000000000000000" pitchFamily="2" charset="2"/>
              <a:buChar char="q"/>
            </a:pPr>
            <a:endParaRPr lang="hr-HR" altLang="sr-Latn-RS" sz="2400" dirty="0">
              <a:solidFill>
                <a:srgbClr val="000000"/>
              </a:solidFill>
              <a:cs typeface="Arial" panose="020B0604020202020204" pitchFamily="34" charset="0"/>
              <a:sym typeface="Monotype Sorts"/>
            </a:endParaRPr>
          </a:p>
        </p:txBody>
      </p:sp>
    </p:spTree>
    <p:extLst>
      <p:ext uri="{BB962C8B-B14F-4D97-AF65-F5344CB8AC3E}">
        <p14:creationId xmlns:p14="http://schemas.microsoft.com/office/powerpoint/2010/main" val="4088913502"/>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Kriteriji umanjenja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Visina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može se umanjiti na 30% visine RI ako podnositelj (1/2)</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vodi računovodstveni sustav koji omogućuje carinske knjigovodstvene provjere i vodi arhivsku evidenciju kojima se omogućuje kontrolni slijed od trenutka evidentiranja podataka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ima upravnu organizaciju koja odgovara vrsti i opsegu poslovanja i prikladna je za upravljanje protokom robe te sustav unutarnje kontrole kojim se mogu spriječiti, otkriti i ispraviti pogreške te spriječiti i otkriti nezakonite ili nepravilne transakcije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osigurava da odgovarajući zaposlenici dobiju uputu da obavijeste carinska tijela svaki put kad otkriju poteškoće pri ispunjavanju zahtjeva te uspostavlja postupke za obavješćivanje carinskih tijela o takvim poteškoćama</a:t>
            </a:r>
          </a:p>
          <a:p>
            <a:pPr marL="571500" lvl="1" indent="0" algn="just">
              <a:buClr>
                <a:srgbClr val="0066CC"/>
              </a:buClr>
            </a:pPr>
            <a:endParaRPr lang="hr-HR" altLang="sr-Latn-RS" sz="2400" dirty="0">
              <a:solidFill>
                <a:srgbClr val="000000"/>
              </a:solidFill>
              <a:cs typeface="Arial" panose="020B0604020202020204" pitchFamily="34" charset="0"/>
              <a:sym typeface="Monotype Sorts"/>
            </a:endParaRPr>
          </a:p>
        </p:txBody>
      </p:sp>
    </p:spTree>
    <p:extLst>
      <p:ext uri="{BB962C8B-B14F-4D97-AF65-F5344CB8AC3E}">
        <p14:creationId xmlns:p14="http://schemas.microsoft.com/office/powerpoint/2010/main" val="33213555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Kriteriji umanjenja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Visina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može se umanjiti na 30% visine RI ako podnositelj (2/2)</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nije u stečajnom postupku</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je tokom 3 godine prije podnošenja zahtjeva ispunio svoje financijske obveze u pogledu plaćanja carinskog duga ili u vezi s njime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je dokazao na temelju evidencija i podataka dostupnih za 3 godine prije podnošenja zahtjeva dovoljnu financijsku solventnost za ispunjavanje svojih obveza te da ispunjava svoje obveze s obzirom na vrstu i opseg svojih poslovnih aktivnosti, uključujući to da nema negativne neto imovine, osim ako raspolaže dovoljnim sredstvima da je može pokriti</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može dokazati da raspolaže dovoljnim financijskim sredstvima da može ispuniti svoje obveze za dio referentnog iznosa koji nije pokriven </a:t>
            </a:r>
            <a:r>
              <a:rPr lang="hr-HR" altLang="sr-Latn-RS" sz="2400" dirty="0" err="1">
                <a:ea typeface="Verdana" panose="020B0604030504040204" pitchFamily="34" charset="0"/>
                <a:cs typeface="Arial" panose="020B0604020202020204" pitchFamily="34" charset="0"/>
                <a:sym typeface="Monotype Sorts"/>
              </a:rPr>
              <a:t>obezbjeđenjem</a:t>
            </a:r>
            <a:r>
              <a:rPr lang="hr-HR" altLang="sr-Latn-RS" sz="2400" dirty="0">
                <a:ea typeface="Verdana" panose="020B0604030504040204" pitchFamily="34" charset="0"/>
                <a:cs typeface="Arial" panose="020B0604020202020204" pitchFamily="34" charset="0"/>
                <a:sym typeface="Monotype Sorts"/>
              </a:rPr>
              <a:t>.</a:t>
            </a:r>
          </a:p>
        </p:txBody>
      </p:sp>
    </p:spTree>
    <p:extLst>
      <p:ext uri="{BB962C8B-B14F-4D97-AF65-F5344CB8AC3E}">
        <p14:creationId xmlns:p14="http://schemas.microsoft.com/office/powerpoint/2010/main" val="3509372589"/>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en-GB" sz="3200" dirty="0" err="1">
                <a:solidFill>
                  <a:srgbClr val="002060"/>
                </a:solidFill>
                <a:latin typeface="Impact" panose="020B0806030902050204" pitchFamily="34" charset="0"/>
                <a:cs typeface="Arial" panose="020B0604020202020204" pitchFamily="34" charset="0"/>
              </a:rPr>
              <a:t>Kriteriji</a:t>
            </a:r>
            <a:r>
              <a:rPr lang="en-GB" sz="3200" dirty="0">
                <a:solidFill>
                  <a:srgbClr val="002060"/>
                </a:solidFill>
                <a:latin typeface="Impact" panose="020B0806030902050204" pitchFamily="34" charset="0"/>
                <a:cs typeface="Arial" panose="020B0604020202020204" pitchFamily="34" charset="0"/>
              </a:rPr>
              <a:t> </a:t>
            </a:r>
            <a:r>
              <a:rPr lang="en-GB" sz="3200" dirty="0" err="1">
                <a:solidFill>
                  <a:srgbClr val="002060"/>
                </a:solidFill>
                <a:latin typeface="Impact" panose="020B0806030902050204" pitchFamily="34" charset="0"/>
                <a:cs typeface="Arial" panose="020B0604020202020204" pitchFamily="34" charset="0"/>
              </a:rPr>
              <a:t>umanjenja</a:t>
            </a:r>
            <a:r>
              <a:rPr lang="en-GB" sz="3200" dirty="0">
                <a:solidFill>
                  <a:srgbClr val="002060"/>
                </a:solidFill>
                <a:latin typeface="Impact" panose="020B0806030902050204" pitchFamily="34" charset="0"/>
                <a:cs typeface="Arial" panose="020B0604020202020204" pitchFamily="34" charset="0"/>
              </a:rPr>
              <a:t> </a:t>
            </a:r>
            <a:r>
              <a:rPr lang="en-GB" sz="3200" dirty="0" err="1">
                <a:solidFill>
                  <a:srgbClr val="002060"/>
                </a:solidFill>
                <a:latin typeface="Impact" panose="020B0806030902050204" pitchFamily="34" charset="0"/>
                <a:cs typeface="Arial" panose="020B0604020202020204" pitchFamily="34" charset="0"/>
              </a:rPr>
              <a:t>generalnog</a:t>
            </a:r>
            <a:r>
              <a:rPr lang="en-GB" sz="3200" dirty="0">
                <a:solidFill>
                  <a:srgbClr val="002060"/>
                </a:solidFill>
                <a:latin typeface="Impact" panose="020B0806030902050204" pitchFamily="34" charset="0"/>
                <a:cs typeface="Arial" panose="020B0604020202020204" pitchFamily="34" charset="0"/>
              </a:rPr>
              <a:t> </a:t>
            </a:r>
            <a:r>
              <a:rPr lang="en-GB" sz="3200" dirty="0" err="1">
                <a:solidFill>
                  <a:srgbClr val="002060"/>
                </a:solidFill>
                <a:latin typeface="Impact" panose="020B0806030902050204" pitchFamily="34" charset="0"/>
                <a:cs typeface="Arial" panose="020B0604020202020204" pitchFamily="34" charset="0"/>
              </a:rPr>
              <a:t>obezbjeđenja</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46790"/>
            <a:ext cx="8915400"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Visina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može se umanjiti na 0% visine RI ako podnositelj (1/3)</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vodi računovodstvo koje omogućuje carinske </a:t>
            </a:r>
            <a:r>
              <a:rPr lang="hr-HR" altLang="sr-Latn-RS" sz="2400" dirty="0" err="1">
                <a:ea typeface="Verdana" panose="020B0604030504040204" pitchFamily="34" charset="0"/>
                <a:cs typeface="Arial" panose="020B0604020202020204" pitchFamily="34" charset="0"/>
                <a:sym typeface="Monotype Sorts"/>
              </a:rPr>
              <a:t>knjigovodstv</a:t>
            </a:r>
            <a:r>
              <a:rPr lang="hr-HR" altLang="sr-Latn-RS" sz="2400" dirty="0">
                <a:ea typeface="Verdana" panose="020B0604030504040204" pitchFamily="34" charset="0"/>
                <a:cs typeface="Arial" panose="020B0604020202020204" pitchFamily="34" charset="0"/>
                <a:sym typeface="Monotype Sorts"/>
              </a:rPr>
              <a:t>. provjere i vodi arhivsku evidenciju koja omogućuje kontrolni slijed od trenutka evidentiranja podataka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omogućuje carini fizički pristup svom računovodstvenom sustavu i, ako je primjenjivo, svojim trgovačkim i prijevoznim evidencijama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ima logistički sustav koji prepoznaje robu kao robu u slobodnom prometu u ugovornoj stranci ili kao robu iz trećih zemalja i prema potrebi navodi lokaciju robe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ima upravnu organizaciju koja odgovara vrsti i opsegu poslovanja i prikladna je za </a:t>
            </a:r>
            <a:r>
              <a:rPr lang="hr-HR" altLang="sr-Latn-RS" sz="2400" dirty="0" err="1">
                <a:ea typeface="Verdana" panose="020B0604030504040204" pitchFamily="34" charset="0"/>
                <a:cs typeface="Arial" panose="020B0604020202020204" pitchFamily="34" charset="0"/>
                <a:sym typeface="Monotype Sorts"/>
              </a:rPr>
              <a:t>upravlj</a:t>
            </a:r>
            <a:r>
              <a:rPr lang="hr-HR" altLang="sr-Latn-RS" sz="2400" dirty="0">
                <a:ea typeface="Verdana" panose="020B0604030504040204" pitchFamily="34" charset="0"/>
                <a:cs typeface="Arial" panose="020B0604020202020204" pitchFamily="34" charset="0"/>
                <a:sym typeface="Monotype Sorts"/>
              </a:rPr>
              <a:t>. protokom robe te sustav </a:t>
            </a:r>
            <a:r>
              <a:rPr lang="hr-HR" altLang="sr-Latn-RS" sz="2400" dirty="0" err="1">
                <a:ea typeface="Verdana" panose="020B0604030504040204" pitchFamily="34" charset="0"/>
                <a:cs typeface="Arial" panose="020B0604020202020204" pitchFamily="34" charset="0"/>
                <a:sym typeface="Monotype Sorts"/>
              </a:rPr>
              <a:t>un</a:t>
            </a:r>
            <a:r>
              <a:rPr lang="hr-HR" altLang="sr-Latn-RS" sz="2400" dirty="0">
                <a:ea typeface="Verdana" panose="020B0604030504040204" pitchFamily="34" charset="0"/>
                <a:cs typeface="Arial" panose="020B0604020202020204" pitchFamily="34" charset="0"/>
                <a:sym typeface="Monotype Sorts"/>
              </a:rPr>
              <a:t>. kontrole kojim se mogu spriječiti, otkriti i ispraviti pogreške te spriječiti i otkriti nezakonite ili nepravilne transakcije</a:t>
            </a:r>
            <a:endParaRPr lang="hr-HR" altLang="sr-Latn-RS" sz="2400" dirty="0">
              <a:solidFill>
                <a:srgbClr val="000000"/>
              </a:solidFill>
              <a:cs typeface="Arial" panose="020B0604020202020204" pitchFamily="34" charset="0"/>
              <a:sym typeface="Monotype Sorts"/>
            </a:endParaRPr>
          </a:p>
        </p:txBody>
      </p:sp>
    </p:spTree>
    <p:extLst>
      <p:ext uri="{BB962C8B-B14F-4D97-AF65-F5344CB8AC3E}">
        <p14:creationId xmlns:p14="http://schemas.microsoft.com/office/powerpoint/2010/main" val="31543131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Kriteriji umanjenja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Visina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može se umanjiti na 0% visine RI ako podnositelj (2/3)</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je uspostavio (ako je primjenjivo) zadovoljavajuće postupke upravljanja dozvolama i odobrenjima izdanim u skladu s mjerama trgovinske politike ili se odnose na trgovinu poljoprivrednim proizvodima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je uspostavio zadovoljavajuće postupke za arhiviranje svojih evidencija i podataka, i te zaštitu od gubitka podataka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osigurava da odgovarajući zaposlenici dobiju uputu da obavijeste carinska tijela svaki put kad otkriju poteškoće pri ispunjavanju zahtjeva te uspostavlja postupke za obavješćivanje carinskih tijela o takvim poteškoćama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provodi sigurnosne mjere za zaštitu svojeg računalnog sustava i dokumentacije od neovlaštenog pristupa </a:t>
            </a:r>
          </a:p>
        </p:txBody>
      </p:sp>
    </p:spTree>
    <p:extLst>
      <p:ext uri="{BB962C8B-B14F-4D97-AF65-F5344CB8AC3E}">
        <p14:creationId xmlns:p14="http://schemas.microsoft.com/office/powerpoint/2010/main" val="3119800216"/>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Kriteriji umanjenja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673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Visina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može se umanjiti na 0% visine RI ako podnositelj (3/3)</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nije u stečajnom postupku</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je tijekom 3 godine koje prethode podnošenju zahtjeva ispunio svoje financijske obveze u pogledu plaćanja (carinskog) uvoznog/izvoznog duga ili u vezi s njime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je dokazao je na temelju evidencija i podataka dostupnih za tri godine koje prethode podnošenju zahtjeva dovoljnu financijsku solventnost za ispunjavanje svojih obveza te da ispunjava obveze s obzirom na vrstu i opseg svojih poslovnih aktivnosti,  te nema negativne neto imovine, osim ako raspolaže dovoljnim sredstvima da je može pokriti</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može dokazati da raspolaže dovoljnim financijskim sredstvima da može ispuniti svoje obveze za dio referentnog iznosa koji nije pokriven </a:t>
            </a:r>
            <a:r>
              <a:rPr lang="hr-HR" altLang="sr-Latn-RS" sz="2400" dirty="0" err="1">
                <a:ea typeface="Verdana" panose="020B0604030504040204" pitchFamily="34" charset="0"/>
                <a:cs typeface="Arial" panose="020B0604020202020204" pitchFamily="34" charset="0"/>
                <a:sym typeface="Monotype Sorts"/>
              </a:rPr>
              <a:t>obezbjeđenjem</a:t>
            </a:r>
            <a:endParaRPr lang="hr-HR" altLang="sr-Latn-RS" sz="2400" dirty="0">
              <a:ea typeface="Verdana" panose="020B0604030504040204" pitchFamily="34" charset="0"/>
              <a:cs typeface="Arial" panose="020B0604020202020204" pitchFamily="34" charset="0"/>
              <a:sym typeface="Monotype Sorts"/>
            </a:endParaRPr>
          </a:p>
          <a:p>
            <a:pPr lvl="1" algn="just">
              <a:buClr>
                <a:srgbClr val="0066CC"/>
              </a:buClr>
              <a:buFont typeface="Wingdings" panose="05000000000000000000" pitchFamily="2" charset="2"/>
              <a:buChar char="q"/>
            </a:pPr>
            <a:endParaRPr lang="hr-HR" altLang="sr-Latn-RS" sz="2400" dirty="0">
              <a:solidFill>
                <a:srgbClr val="000000"/>
              </a:solidFill>
              <a:cs typeface="Arial" panose="020B0604020202020204" pitchFamily="34" charset="0"/>
              <a:sym typeface="Monotype Sorts"/>
            </a:endParaRPr>
          </a:p>
          <a:p>
            <a:pPr lvl="1" algn="just">
              <a:buClr>
                <a:srgbClr val="0066CC"/>
              </a:buClr>
              <a:buFont typeface="Wingdings" panose="05000000000000000000" pitchFamily="2" charset="2"/>
              <a:buChar char="q"/>
            </a:pPr>
            <a:endParaRPr lang="hr-HR" altLang="sr-Latn-RS" sz="2400" dirty="0">
              <a:solidFill>
                <a:srgbClr val="000000"/>
              </a:solidFill>
              <a:cs typeface="Arial" panose="020B0604020202020204" pitchFamily="34" charset="0"/>
              <a:sym typeface="Monotype Sorts"/>
            </a:endParaRPr>
          </a:p>
        </p:txBody>
      </p:sp>
    </p:spTree>
    <p:extLst>
      <p:ext uri="{BB962C8B-B14F-4D97-AF65-F5344CB8AC3E}">
        <p14:creationId xmlns:p14="http://schemas.microsoft.com/office/powerpoint/2010/main" val="3150392012"/>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Podnošenje zahtjeva za korištenje generalnog odobrenja</a:t>
            </a:r>
          </a:p>
        </p:txBody>
      </p:sp>
      <p:sp>
        <p:nvSpPr>
          <p:cNvPr id="5" name="Rectangle 2"/>
          <p:cNvSpPr>
            <a:spLocks noChangeArrowheads="1"/>
          </p:cNvSpPr>
          <p:nvPr/>
        </p:nvSpPr>
        <p:spPr bwMode="auto">
          <a:xfrm>
            <a:off x="228600" y="1143000"/>
            <a:ext cx="8599081" cy="707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457200" lvl="1"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Zahtjev za odobravanje korištenja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Procedura podnošenja zahtjeva se nacionalno propisuje  (papirno ili IT)</a:t>
            </a: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Zahtjev se podnosi carinskom uredu nadležnom za generalnih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 „garancijskom uredu- GCU”</a:t>
            </a: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Zahtjevu se prilaži svi potrebni dokazi o ispunjavanju uvjeta i kriterija propisanih za korištenje generalnog </a:t>
            </a:r>
            <a:r>
              <a:rPr lang="hr-HR" altLang="sr-Latn-RS" sz="2400" dirty="0" err="1">
                <a:ea typeface="Verdana" panose="020B0604030504040204" pitchFamily="34" charset="0"/>
                <a:cs typeface="Arial" panose="020B0604020202020204" pitchFamily="34" charset="0"/>
                <a:sym typeface="Monotype Sorts"/>
              </a:rPr>
              <a:t>obezbjeđenja</a:t>
            </a:r>
            <a:endParaRPr lang="hr-HR" altLang="sr-Latn-RS" sz="2400" dirty="0">
              <a:ea typeface="Verdana" panose="020B0604030504040204" pitchFamily="34" charset="0"/>
              <a:cs typeface="Arial" panose="020B0604020202020204" pitchFamily="34" charset="0"/>
              <a:sym typeface="Monotype Sorts"/>
            </a:endParaRP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Podnositelj zahtjeva predlaže visinu referentnog iznosa ( prilaže njegov izračun) i predlaže visinu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u odnosu na referentni iznos (100%, 50%, 30% ili 0%)</a:t>
            </a: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342900" indent="-342900"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algn="just">
              <a:buFont typeface="Wingdings" panose="05000000000000000000" pitchFamily="2" charset="2"/>
              <a:buChar cha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7984574"/>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Postupanje nadležnog carinskog tijela na temelju zahtjeva</a:t>
            </a:r>
          </a:p>
        </p:txBody>
      </p:sp>
      <p:sp>
        <p:nvSpPr>
          <p:cNvPr id="5" name="Rectangle 2"/>
          <p:cNvSpPr>
            <a:spLocks noChangeArrowheads="1"/>
          </p:cNvSpPr>
          <p:nvPr/>
        </p:nvSpPr>
        <p:spPr bwMode="auto">
          <a:xfrm>
            <a:off x="228600" y="11430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Analiza podnesenog zahtjeva</a:t>
            </a:r>
          </a:p>
          <a:p>
            <a:pPr algn="just">
              <a:buFont typeface="Wingdings" panose="05000000000000000000" pitchFamily="2" charset="2"/>
              <a:buChar char="§"/>
              <a:defRPr/>
            </a:pPr>
            <a:endParaRPr lang="hr-HR" altLang="sr-Latn-RS" sz="2400" dirty="0">
              <a:solidFill>
                <a:srgbClr val="000000"/>
              </a:solidFill>
              <a:effectLst>
                <a:outerShdw blurRad="38100" dist="38100" dir="2700000" algn="tl">
                  <a:srgbClr val="000000">
                    <a:alpha val="43137"/>
                  </a:srgbClr>
                </a:outerShdw>
              </a:effectLst>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Provjera podnesenih dokaza i isprava  kojima se dokazuje ispunjavanje uvjeta za korištenje generalnog </a:t>
            </a:r>
            <a:r>
              <a:rPr lang="hr-HR" altLang="sr-Latn-RS" sz="2400" dirty="0" err="1">
                <a:ea typeface="Verdana" panose="020B0604030504040204" pitchFamily="34" charset="0"/>
                <a:cs typeface="Arial" panose="020B0604020202020204" pitchFamily="34" charset="0"/>
                <a:sym typeface="Monotype Sorts"/>
              </a:rPr>
              <a:t>obezbjeđenja</a:t>
            </a:r>
            <a:endParaRPr lang="hr-HR" altLang="sr-Latn-RS" sz="2400" dirty="0">
              <a:ea typeface="Verdana" panose="020B0604030504040204" pitchFamily="34" charset="0"/>
              <a:cs typeface="Arial" panose="020B0604020202020204" pitchFamily="34" charset="0"/>
              <a:sym typeface="Monotype Sorts"/>
            </a:endParaRP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Provjera izračuna Referentnog iznosa (i njegova korekcija - ako je potrebno) i odluka o njegovoj visini</a:t>
            </a: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Provjera uvjeta za umanjenje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ili oslobođenja i odluka o visini potrebnog </a:t>
            </a:r>
            <a:r>
              <a:rPr lang="hr-HR" altLang="sr-Latn-RS" sz="2400" dirty="0" err="1">
                <a:ea typeface="Verdana" panose="020B0604030504040204" pitchFamily="34" charset="0"/>
                <a:cs typeface="Arial" panose="020B0604020202020204" pitchFamily="34" charset="0"/>
                <a:sym typeface="Monotype Sorts"/>
              </a:rPr>
              <a:t>obezbjeđenje</a:t>
            </a:r>
            <a:endParaRPr lang="hr-HR" altLang="sr-Latn-RS" sz="2400" dirty="0">
              <a:ea typeface="Verdana" panose="020B0604030504040204" pitchFamily="34" charset="0"/>
              <a:cs typeface="Arial" panose="020B0604020202020204" pitchFamily="34" charset="0"/>
              <a:sym typeface="Monotype Sorts"/>
            </a:endParaRP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Obavještavanje podnositelja zahtjeva o odlučenoj visini RI i visini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kojega mora podnijeti GCU</a:t>
            </a: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37315161"/>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Postupanje nadležnog carinskog tijela na temelju zahtjeva</a:t>
            </a:r>
          </a:p>
        </p:txBody>
      </p:sp>
      <p:sp>
        <p:nvSpPr>
          <p:cNvPr id="5" name="Rectangle 2"/>
          <p:cNvSpPr>
            <a:spLocks noChangeArrowheads="1"/>
          </p:cNvSpPr>
          <p:nvPr/>
        </p:nvSpPr>
        <p:spPr bwMode="auto">
          <a:xfrm>
            <a:off x="228600" y="1295400"/>
            <a:ext cx="8599081" cy="522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Podnositelj zahtjeva dostavlja </a:t>
            </a:r>
            <a:r>
              <a:rPr lang="hr-HR" altLang="sr-Latn-RS" sz="2400" dirty="0" err="1">
                <a:ea typeface="Verdana" panose="020B0604030504040204" pitchFamily="34" charset="0"/>
                <a:cs typeface="Arial" panose="020B0604020202020204" pitchFamily="34" charset="0"/>
                <a:sym typeface="Monotype Sorts"/>
              </a:rPr>
              <a:t>obezbjeđenje</a:t>
            </a:r>
            <a:r>
              <a:rPr lang="hr-HR" altLang="sr-Latn-RS" sz="2400" dirty="0">
                <a:ea typeface="Verdana" panose="020B0604030504040204" pitchFamily="34" charset="0"/>
                <a:cs typeface="Arial" panose="020B0604020202020204" pitchFamily="34" charset="0"/>
                <a:sym typeface="Monotype Sorts"/>
              </a:rPr>
              <a:t> u visini koju je odredilo nadležno carinsko tijelo i u roku kojega odredi carinsko tijelo </a:t>
            </a: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Donosi se odobrenje za korištenje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pri tome odobrenje mora sadržavati:</a:t>
            </a: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uvjete za korištenje pojednostavnjenja, i</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metode kontrole korištenja pojednostavnjenja.</a:t>
            </a: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Odobrenje vrijedi do opoziva ili ukidanja!  </a:t>
            </a:r>
          </a:p>
          <a:p>
            <a:pPr marL="342900" indent="-342900" algn="just">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96863397"/>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Opoziv odobrenja i opoziv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8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Opoziv odobrenja ili preuzete obveze i poništenje preuzete obveze</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Garancijski carinski ured (GCU) može u bilo kojem trenutku opozvati odobrenje garanta ili odobrenje preuzete obveze garanta. GCU o opozivu obavješćuje garanta i osobu od koje se zahtijeva polaganje osiguranja.</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Opoziv počinje proizvoditi učinke šesnaestog dana od dana kada je garant primio odluku o opozivu ili se smatra da je primio tu odluku.</a:t>
            </a:r>
          </a:p>
          <a:p>
            <a:pPr marL="0" indent="0" eaLnBrk="1" hangingPunct="1">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6321822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332657"/>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Što je NCTS?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Gdje se NCTS koristi?</a:t>
            </a: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u nacionalnom postupku tranzita države koja se priprema pristupiti u članstvo Konvencije (na temelju nacionalnog Carinskog zakona)</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u zajedničkom tranzitom postupku (na temelju Konvenciji o zajedničkom tranzitnom postupku/</a:t>
            </a:r>
            <a:r>
              <a:rPr lang="hr-HR" altLang="sr-Latn-RS" sz="2400" dirty="0" err="1">
                <a:ea typeface="Verdana" panose="020B0604030504040204" pitchFamily="34" charset="0"/>
                <a:cs typeface="Arial" panose="020B0604020202020204" pitchFamily="34" charset="0"/>
              </a:rPr>
              <a:t>Common</a:t>
            </a:r>
            <a:r>
              <a:rPr lang="hr-HR" altLang="sr-Latn-RS" sz="2400" dirty="0">
                <a:ea typeface="Verdana" panose="020B0604030504040204" pitchFamily="34" charset="0"/>
                <a:cs typeface="Arial" panose="020B0604020202020204" pitchFamily="34" charset="0"/>
              </a:rPr>
              <a:t> </a:t>
            </a:r>
            <a:r>
              <a:rPr lang="hr-HR" altLang="sr-Latn-RS" sz="2400" dirty="0" err="1">
                <a:ea typeface="Verdana" panose="020B0604030504040204" pitchFamily="34" charset="0"/>
                <a:cs typeface="Arial" panose="020B0604020202020204" pitchFamily="34" charset="0"/>
              </a:rPr>
              <a:t>Transit</a:t>
            </a:r>
            <a:r>
              <a:rPr lang="hr-HR" altLang="sr-Latn-RS" sz="2400" dirty="0">
                <a:ea typeface="Verdana" panose="020B0604030504040204" pitchFamily="34" charset="0"/>
                <a:cs typeface="Arial" panose="020B0604020202020204" pitchFamily="34" charset="0"/>
              </a:rPr>
              <a:t> </a:t>
            </a:r>
            <a:r>
              <a:rPr lang="hr-HR" altLang="sr-Latn-RS" sz="2400" dirty="0" err="1">
                <a:ea typeface="Verdana" panose="020B0604030504040204" pitchFamily="34" charset="0"/>
                <a:cs typeface="Arial" panose="020B0604020202020204" pitchFamily="34" charset="0"/>
              </a:rPr>
              <a:t>Convention</a:t>
            </a:r>
            <a:r>
              <a:rPr lang="hr-HR" altLang="sr-Latn-RS" sz="2400" dirty="0">
                <a:ea typeface="Verdana" panose="020B0604030504040204" pitchFamily="34" charset="0"/>
                <a:cs typeface="Arial" panose="020B0604020202020204" pitchFamily="34" charset="0"/>
              </a:rPr>
              <a:t> – CTC) </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u tranzitnom postupku EU (na temelju Union </a:t>
            </a:r>
            <a:r>
              <a:rPr lang="hr-HR" altLang="sr-Latn-RS" sz="2400" dirty="0" err="1">
                <a:ea typeface="Verdana" panose="020B0604030504040204" pitchFamily="34" charset="0"/>
                <a:cs typeface="Arial" panose="020B0604020202020204" pitchFamily="34" charset="0"/>
              </a:rPr>
              <a:t>Customs</a:t>
            </a:r>
            <a:r>
              <a:rPr lang="hr-HR" altLang="sr-Latn-RS" sz="2400" dirty="0">
                <a:ea typeface="Verdana" panose="020B0604030504040204" pitchFamily="34" charset="0"/>
                <a:cs typeface="Arial" panose="020B0604020202020204" pitchFamily="34" charset="0"/>
              </a:rPr>
              <a:t> </a:t>
            </a:r>
            <a:r>
              <a:rPr lang="hr-HR" altLang="sr-Latn-RS" sz="2400" dirty="0" err="1">
                <a:ea typeface="Verdana" panose="020B0604030504040204" pitchFamily="34" charset="0"/>
                <a:cs typeface="Arial" panose="020B0604020202020204" pitchFamily="34" charset="0"/>
              </a:rPr>
              <a:t>Code</a:t>
            </a:r>
            <a:r>
              <a:rPr lang="hr-HR" altLang="sr-Latn-RS" sz="2400" dirty="0">
                <a:ea typeface="Verdana" panose="020B0604030504040204" pitchFamily="34" charset="0"/>
                <a:cs typeface="Arial" panose="020B0604020202020204" pitchFamily="34" charset="0"/>
              </a:rPr>
              <a:t> – UCC; nakon ulaska u članstvo EU)</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571500" lvl="1" indent="0" eaLnBrk="1" hangingPunct="1">
              <a:buClr>
                <a:srgbClr val="0066CC"/>
              </a:buClr>
              <a:defRPr/>
            </a:pPr>
            <a:endParaRPr lang="en-GB" altLang="sr-Latn-RS" sz="2400" dirty="0">
              <a:ea typeface="Verdana" panose="020B0604030504040204" pitchFamily="34" charset="0"/>
              <a:cs typeface="Arial" panose="020B0604020202020204" pitchFamily="34" charset="0"/>
            </a:endParaRPr>
          </a:p>
          <a:p>
            <a:pPr eaLnBrk="1" hangingPunct="1">
              <a:buFont typeface="Wingdings" panose="05000000000000000000" pitchFamily="2" charset="2"/>
              <a:buChar char="Ø"/>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74310473"/>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Oblik i sadržaja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endParaRPr>
          </a:p>
        </p:txBody>
      </p:sp>
      <p:sp>
        <p:nvSpPr>
          <p:cNvPr id="5" name="Rectangle 2"/>
          <p:cNvSpPr>
            <a:spLocks noChangeArrowheads="1"/>
          </p:cNvSpPr>
          <p:nvPr/>
        </p:nvSpPr>
        <p:spPr bwMode="auto">
          <a:xfrm>
            <a:off x="228600" y="10668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457200" lvl="1" eaLnBrk="1" hangingPunct="1">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Oblik i sadržaj garancijske isprave generalnog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propisan je obrascem iz Priloga C4, Dodatka III Konvencije.</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Garancijski ured zadržava original garancije (preuzete obveze garanta).</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Garant preuzima obvezu zajednički i pojedinačno do navedenog maksimalnog iznosa:</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koji čini 100/50/30% visine referentnog iznosa</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državama koje su navedene</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 svaki iznos glavnice, daljnjih obveza, izdataka i nepredviđenih troškova (ali ne novčanih kazni) za dug u obliku carina i davanja</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 korisnika postupka navedenog u ispravi</a:t>
            </a: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03625821"/>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Oblik i sadržaja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22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Na prvi pisani poziv bez mogućnosti odgode dulje od 30 dana</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Ipak, rok se može produžiti od strane nadležnog tijela carine ali se obvezno obračunavaju kamate</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err="1">
                <a:ea typeface="Verdana" panose="020B0604030504040204" pitchFamily="34" charset="0"/>
                <a:cs typeface="Arial" panose="020B0604020202020204" pitchFamily="34" charset="0"/>
                <a:sym typeface="Monotype Sorts"/>
              </a:rPr>
              <a:t>Obezbjeđenje</a:t>
            </a:r>
            <a:r>
              <a:rPr lang="hr-HR" altLang="sr-Latn-RS" sz="2400" dirty="0">
                <a:ea typeface="Verdana" panose="020B0604030504040204" pitchFamily="34" charset="0"/>
                <a:cs typeface="Arial" panose="020B0604020202020204" pitchFamily="34" charset="0"/>
                <a:sym typeface="Monotype Sorts"/>
              </a:rPr>
              <a:t> vrijedi od dana prihvata</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Garant je i dalje odgovoran za plaćanje svakog duga nastalog u provozu prije stupanja na snagu ukidanja ili opoziva garancije čak i ako je zahtjev za plaćanje podnesen nakon toga datuma</a:t>
            </a:r>
          </a:p>
          <a:p>
            <a:pPr algn="just">
              <a:buFont typeface="Wingdings" panose="05000000000000000000" pitchFamily="2" charset="2"/>
              <a:buChar cha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62404345"/>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Oblik i sadržaja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endParaRPr>
          </a:p>
        </p:txBody>
      </p:sp>
      <p:sp>
        <p:nvSpPr>
          <p:cNvPr id="5" name="Rectangle 2"/>
          <p:cNvSpPr>
            <a:spLocks noChangeArrowheads="1"/>
          </p:cNvSpPr>
          <p:nvPr/>
        </p:nvSpPr>
        <p:spPr bwMode="auto">
          <a:xfrm>
            <a:off x="228600" y="1066800"/>
            <a:ext cx="8599081" cy="544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spcBef>
                <a:spcPct val="50000"/>
              </a:spcBef>
              <a:buFont typeface="Wingdings" panose="05000000000000000000" pitchFamily="2" charset="2"/>
              <a:buChar char="§"/>
              <a:defRPr/>
            </a:pPr>
            <a:r>
              <a:rPr lang="hr-HR" altLang="sr-Latn-RS" sz="2400" dirty="0">
                <a:cs typeface="Arial" pitchFamily="34" charset="0"/>
              </a:rPr>
              <a:t>Mora sadržavati države u kojima </a:t>
            </a:r>
            <a:r>
              <a:rPr lang="hr-HR" altLang="sr-Latn-RS" sz="2400" dirty="0" err="1">
                <a:cs typeface="Arial" pitchFamily="34" charset="0"/>
              </a:rPr>
              <a:t>obezbjeđenje</a:t>
            </a:r>
            <a:r>
              <a:rPr lang="hr-HR" altLang="sr-Latn-RS" sz="2400" dirty="0">
                <a:cs typeface="Arial" pitchFamily="34" charset="0"/>
              </a:rPr>
              <a:t>  vrijedi. Bira ih podnositelj zahtjeva (korisnik – uglavnom špediter) prije zahtjeva banci a u skladu sa svojim poslovnim potrebama</a:t>
            </a:r>
          </a:p>
          <a:p>
            <a:pPr>
              <a:spcBef>
                <a:spcPct val="50000"/>
              </a:spcBef>
              <a:buFont typeface="Wingdings" panose="05000000000000000000" pitchFamily="2" charset="2"/>
              <a:buChar char="§"/>
              <a:defRPr/>
            </a:pPr>
            <a:r>
              <a:rPr lang="hr-HR" altLang="sr-Latn-RS" sz="2400" dirty="0">
                <a:cs typeface="Arial" pitchFamily="34" charset="0"/>
              </a:rPr>
              <a:t>Garant mora imati predstavnike za dostavu pismena u svim zemljama važenja </a:t>
            </a:r>
            <a:r>
              <a:rPr lang="hr-HR" altLang="sr-Latn-RS" sz="2400" dirty="0" err="1">
                <a:cs typeface="Arial" pitchFamily="34" charset="0"/>
              </a:rPr>
              <a:t>obezbjeđanja</a:t>
            </a:r>
            <a:r>
              <a:rPr lang="hr-HR" altLang="sr-Latn-RS" sz="2400" dirty="0">
                <a:cs typeface="Arial" pitchFamily="34" charset="0"/>
              </a:rPr>
              <a:t> navedenim u garanciji, te navesti njihove podatke u ispravi</a:t>
            </a:r>
          </a:p>
          <a:p>
            <a:pPr>
              <a:spcBef>
                <a:spcPct val="50000"/>
              </a:spcBef>
              <a:buFont typeface="Wingdings" panose="05000000000000000000" pitchFamily="2" charset="2"/>
              <a:buChar char="§"/>
              <a:defRPr/>
            </a:pPr>
            <a:r>
              <a:rPr lang="hr-HR" altLang="sr-Latn-RS" sz="2400" dirty="0">
                <a:cs typeface="Arial" pitchFamily="34" charset="0"/>
              </a:rPr>
              <a:t>Ako želi </a:t>
            </a:r>
            <a:r>
              <a:rPr lang="hr-HR" altLang="sr-Latn-RS" sz="2400" dirty="0" err="1">
                <a:cs typeface="Arial" pitchFamily="34" charset="0"/>
              </a:rPr>
              <a:t>obezbjeđenje</a:t>
            </a:r>
            <a:r>
              <a:rPr lang="hr-HR" altLang="sr-Latn-RS" sz="2400" dirty="0">
                <a:cs typeface="Arial" pitchFamily="34" charset="0"/>
              </a:rPr>
              <a:t> koristiti u EU, mora imati  predstavnike u svakoj pojedinoj zemlji članici EU</a:t>
            </a:r>
          </a:p>
          <a:p>
            <a:pPr>
              <a:spcBef>
                <a:spcPct val="50000"/>
              </a:spcBef>
              <a:buFont typeface="Wingdings" panose="05000000000000000000" pitchFamily="2" charset="2"/>
              <a:buChar char="§"/>
              <a:defRPr/>
            </a:pPr>
            <a:r>
              <a:rPr lang="hr-HR" altLang="sr-Latn-RS" sz="2400" dirty="0">
                <a:cs typeface="Arial" pitchFamily="34" charset="0"/>
              </a:rPr>
              <a:t>Od zemalja zajedničkog tranzita podnositelj zahtjeva /korisnik bira zemlje u kojima će koristiti zajednički tranzit i </a:t>
            </a:r>
            <a:r>
              <a:rPr lang="hr-HR" altLang="sr-Latn-RS" sz="2400" dirty="0" err="1">
                <a:cs typeface="Arial" pitchFamily="34" charset="0"/>
              </a:rPr>
              <a:t>obezbjeđenje</a:t>
            </a:r>
            <a:r>
              <a:rPr lang="hr-HR" altLang="sr-Latn-RS" sz="2400" dirty="0">
                <a:cs typeface="Arial" pitchFamily="34" charset="0"/>
              </a:rPr>
              <a:t>, (znači NE mora odabrati sve zemlje zajedničkog tranzita - bira po svojim potrebama)</a:t>
            </a: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15411600"/>
      </p:ext>
    </p:extLst>
  </p:cSld>
  <p:clrMapOvr>
    <a:overrideClrMapping bg1="lt1" tx1="dk1" bg2="lt2" tx2="dk2" accent1="accent1" accent2="accent2" accent3="accent3" accent4="accent4" accent5="accent5" accent6="accent6" hlink="hlink" folHlink="folHlink"/>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Oblik i sadržaja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12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Maksimalni iznos naveden na garanciji ne može se umanjiti bilo kakvim plaćenim iznosima po ovoj obvezi osim ako je garant pozvan da podmiri dug nastao tijekom provoza započetog prije primitka prethodnog zahtjeva za plaćanjem ili unutar njega!!!</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Garant daje adrese za dostavu pismena, potvrđuje nadležnost sudova u mjestima gdje ima adrese za dostavu pismena i obvezuje se izvijestiti o promjenama adresa</a:t>
            </a:r>
          </a:p>
          <a:p>
            <a:pPr algn="just">
              <a:buFont typeface="Wingdings" panose="05000000000000000000" pitchFamily="2" charset="2"/>
              <a:buChar cha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841942411"/>
      </p:ext>
    </p:extLst>
  </p:cSld>
  <p:clrMapOvr>
    <a:overrideClrMapping bg1="lt1" tx1="dk1" bg2="lt2" tx2="dk2" accent1="accent1" accent2="accent2" accent3="accent3" accent4="accent4" accent5="accent5" accent6="accent6" hlink="hlink" folHlink="folHlink"/>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Garancijska isprava generalno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 – Dio I</a:t>
            </a:r>
          </a:p>
        </p:txBody>
      </p:sp>
      <p:sp>
        <p:nvSpPr>
          <p:cNvPr id="3" name="Rectangle 2">
            <a:extLst>
              <a:ext uri="{FF2B5EF4-FFF2-40B4-BE49-F238E27FC236}">
                <a16:creationId xmlns:a16="http://schemas.microsoft.com/office/drawing/2014/main" id="{B0B7E01F-A6C0-4AA8-A79F-7FEC549822ED}"/>
              </a:ext>
            </a:extLst>
          </p:cNvPr>
          <p:cNvSpPr/>
          <p:nvPr/>
        </p:nvSpPr>
        <p:spPr>
          <a:xfrm>
            <a:off x="0" y="990600"/>
            <a:ext cx="9144000" cy="5909310"/>
          </a:xfrm>
          <a:prstGeom prst="rect">
            <a:avLst/>
          </a:prstGeom>
        </p:spPr>
        <p:txBody>
          <a:bodyPr wrap="square">
            <a:spAutoFit/>
          </a:bodyPr>
          <a:lstStyle/>
          <a:p>
            <a:r>
              <a:rPr lang="hr-HR" sz="1800" dirty="0">
                <a:effectLst>
                  <a:outerShdw blurRad="38100" dist="38100" dir="2700000" algn="tl">
                    <a:srgbClr val="000000">
                      <a:alpha val="43137"/>
                    </a:srgbClr>
                  </a:outerShdw>
                </a:effectLst>
              </a:rPr>
              <a:t>PRILOG C4                 OBVEZA JAMCA – ZAJEDNIČKO OSIGURANJE</a:t>
            </a:r>
          </a:p>
          <a:p>
            <a:r>
              <a:rPr lang="hr-HR" sz="1800" dirty="0"/>
              <a:t>I. Izjava jamca</a:t>
            </a:r>
          </a:p>
          <a:p>
            <a:r>
              <a:rPr lang="hr-HR" sz="1800" dirty="0"/>
              <a:t>1. Potpisnik ( 1 ). . . . . . . . . . . . . . . . . . . . . . . . . . . . . . . . . . . . . . . . . . . . . . . . . . . . . . . . . . </a:t>
            </a:r>
          </a:p>
          <a:p>
            <a:r>
              <a:rPr lang="hr-HR" sz="1800" dirty="0"/>
              <a:t>s boravištem/sa sjedištem u ( 2 )…………... . . . . . . . . . . . . . . . . . . . . . . . . . . . . . . . . . . . </a:t>
            </a:r>
          </a:p>
          <a:p>
            <a:r>
              <a:rPr lang="hr-HR" sz="1800" dirty="0">
                <a:effectLst>
                  <a:outerShdw blurRad="38100" dist="38100" dir="2700000" algn="tl">
                    <a:srgbClr val="000000">
                      <a:alpha val="43137"/>
                    </a:srgbClr>
                  </a:outerShdw>
                </a:effectLst>
              </a:rPr>
              <a:t>solidarno jamči</a:t>
            </a:r>
            <a:r>
              <a:rPr lang="hr-HR" sz="1800" dirty="0"/>
              <a:t>, u jamstvenom carinskom uredu  . . . . . . . . . . . . . . . . . . . . . . . . . . . . . . . . </a:t>
            </a:r>
          </a:p>
          <a:p>
            <a:r>
              <a:rPr lang="hr-HR" sz="1800" dirty="0">
                <a:effectLst>
                  <a:outerShdw blurRad="38100" dist="38100" dir="2700000" algn="tl">
                    <a:srgbClr val="000000">
                      <a:alpha val="43137"/>
                    </a:srgbClr>
                  </a:outerShdw>
                </a:effectLst>
              </a:rPr>
              <a:t>do najvišeg iznosa od </a:t>
            </a:r>
            <a:r>
              <a:rPr lang="hr-HR" sz="1800" dirty="0"/>
              <a:t>. . . . . . . . . . . . . . . . . . . . . . . . . . . . . . . . . . . . . . . . . . . . . . . . . . . .</a:t>
            </a:r>
          </a:p>
          <a:p>
            <a:r>
              <a:rPr lang="hr-HR" sz="1800" dirty="0"/>
              <a:t>u korist Europske unije (koju čine Kraljevina Belgija, Republika Bugarska, Češka Republika, Kraljevina Danska, Savezna Republika Njemačka, Republika Estonija, Irska, Helenska Republika, Kraljevina Španjolska, Francuska Republika, Republika Hrvatska, Talijanska Republika, Republika Cipar, Republika Latvija, Republika Litva, Veliko Vojvodstvo Luksemburg, Mađarska, Republika Malta, Kraljevina Nizozemska, Republika Austrija, Republika Poljska, Portugalska Republika, Rumunjska, Republika Slovenija, Slovačka Republika, Republika Finska, Kraljevina Švedska te Ujedinjena Kraljevina Velike Britanije i Sjeverne Irske) te Republike Islanda, bivše jugoslavenske republike Makedonije, Kraljevine Norveške, Republike Srbije, Švicarske Konfederacije, Republike Turske ( 3 ), Kneževine Andore i Republike San Marino ( 4 ),</a:t>
            </a:r>
          </a:p>
          <a:p>
            <a:endParaRPr lang="hr-HR" sz="1800" dirty="0"/>
          </a:p>
          <a:p>
            <a:r>
              <a:rPr lang="hr-HR" sz="1800" dirty="0"/>
              <a:t>za sve iznose za koje osoba koja polaže ovo osiguranje ( 5 ): može biti ili postati odgovorna prethodno navedenim zemljama za dug u obliku carina i drugih davanja ( 6 ) koji može nastati ili je nastao u odnosu na robu obuhvaćenu carinskim radnjama navedenima u točki 1.a i/ili točki 1.b.</a:t>
            </a:r>
          </a:p>
        </p:txBody>
      </p:sp>
    </p:spTree>
    <p:extLst>
      <p:ext uri="{BB962C8B-B14F-4D97-AF65-F5344CB8AC3E}">
        <p14:creationId xmlns:p14="http://schemas.microsoft.com/office/powerpoint/2010/main" val="3224626538"/>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Garancijska isprava generalno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 – Dio II</a:t>
            </a:r>
          </a:p>
        </p:txBody>
      </p:sp>
      <p:sp>
        <p:nvSpPr>
          <p:cNvPr id="3" name="Rectangle 2">
            <a:extLst>
              <a:ext uri="{FF2B5EF4-FFF2-40B4-BE49-F238E27FC236}">
                <a16:creationId xmlns:a16="http://schemas.microsoft.com/office/drawing/2014/main" id="{B0B7E01F-A6C0-4AA8-A79F-7FEC549822ED}"/>
              </a:ext>
            </a:extLst>
          </p:cNvPr>
          <p:cNvSpPr/>
          <p:nvPr/>
        </p:nvSpPr>
        <p:spPr>
          <a:xfrm>
            <a:off x="0" y="1516082"/>
            <a:ext cx="9144000" cy="3970318"/>
          </a:xfrm>
          <a:prstGeom prst="rect">
            <a:avLst/>
          </a:prstGeom>
        </p:spPr>
        <p:txBody>
          <a:bodyPr wrap="square">
            <a:spAutoFit/>
          </a:bodyPr>
          <a:lstStyle/>
          <a:p>
            <a:r>
              <a:rPr lang="hr-HR" sz="1800" dirty="0">
                <a:effectLst>
                  <a:outerShdw blurRad="38100" dist="38100" dir="2700000" algn="tl">
                    <a:srgbClr val="000000">
                      <a:alpha val="43137"/>
                    </a:srgbClr>
                  </a:outerShdw>
                </a:effectLst>
              </a:rPr>
              <a:t>PRILOG C4                 OBVEZA JAMCA – ZAJEDNIČKO OSIGURANJE</a:t>
            </a:r>
          </a:p>
          <a:p>
            <a:r>
              <a:rPr lang="hr-HR" sz="1800" dirty="0"/>
              <a:t>I. </a:t>
            </a:r>
          </a:p>
          <a:p>
            <a:r>
              <a:rPr lang="hr-HR" sz="1800" dirty="0"/>
              <a:t>Najviši iznos osiguranja sastoji se od iznosa od:</a:t>
            </a:r>
          </a:p>
          <a:p>
            <a:r>
              <a:rPr lang="hr-HR" sz="1800" dirty="0"/>
              <a:t>. . . . . . . . . . . . . . . . . . . . . . . . . . . . . . . . . . . . . . . . . . . . . . . . . . . . . . . . . . . . . . . . . . . . . . . </a:t>
            </a:r>
          </a:p>
          <a:p>
            <a:r>
              <a:rPr lang="hr-HR" sz="1800" dirty="0"/>
              <a:t>(a) to jest 100/50/30 % ( 7 ) dijela referentnog iznosa koji odgovara iznosu carinskog duga i drugih davanja koja mogu nastati, jednak zbroju iznosa navedenih u točki 1.a,</a:t>
            </a:r>
          </a:p>
          <a:p>
            <a:r>
              <a:rPr lang="hr-HR" sz="1800" dirty="0"/>
              <a:t>i</a:t>
            </a:r>
          </a:p>
          <a:p>
            <a:r>
              <a:rPr lang="hr-HR" sz="1800" dirty="0"/>
              <a:t>1a. U nastavku se navode iznosi koji čine dio referentnog iznosa koji odgovara iznosu carinskog duga i, prema potrebi, drugih davanja koja mogu nastati, za svaku od dolje navedenih svrha ( 8 ):</a:t>
            </a:r>
          </a:p>
          <a:p>
            <a:r>
              <a:rPr lang="hr-HR" sz="1800" dirty="0"/>
              <a:t>(b) postupak provoza Unije/zajednički postupak provoza – …;</a:t>
            </a:r>
          </a:p>
          <a:p>
            <a:endParaRPr lang="hr-HR" sz="1800" dirty="0"/>
          </a:p>
          <a:p>
            <a:endParaRPr lang="hr-HR" sz="1800" dirty="0"/>
          </a:p>
          <a:p>
            <a:endParaRPr lang="hr-HR" sz="1800" dirty="0"/>
          </a:p>
        </p:txBody>
      </p:sp>
    </p:spTree>
    <p:extLst>
      <p:ext uri="{BB962C8B-B14F-4D97-AF65-F5344CB8AC3E}">
        <p14:creationId xmlns:p14="http://schemas.microsoft.com/office/powerpoint/2010/main" val="323621005"/>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Garancijska isprava generalno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 – Dio III</a:t>
            </a:r>
          </a:p>
        </p:txBody>
      </p:sp>
      <p:sp>
        <p:nvSpPr>
          <p:cNvPr id="3" name="Rectangle 2">
            <a:extLst>
              <a:ext uri="{FF2B5EF4-FFF2-40B4-BE49-F238E27FC236}">
                <a16:creationId xmlns:a16="http://schemas.microsoft.com/office/drawing/2014/main" id="{B0B7E01F-A6C0-4AA8-A79F-7FEC549822ED}"/>
              </a:ext>
            </a:extLst>
          </p:cNvPr>
          <p:cNvSpPr/>
          <p:nvPr/>
        </p:nvSpPr>
        <p:spPr>
          <a:xfrm>
            <a:off x="0" y="838200"/>
            <a:ext cx="9144000" cy="1200329"/>
          </a:xfrm>
          <a:prstGeom prst="rect">
            <a:avLst/>
          </a:prstGeom>
        </p:spPr>
        <p:txBody>
          <a:bodyPr wrap="square">
            <a:spAutoFit/>
          </a:bodyPr>
          <a:lstStyle/>
          <a:p>
            <a:r>
              <a:rPr lang="hr-HR" sz="1800" dirty="0">
                <a:effectLst>
                  <a:outerShdw blurRad="38100" dist="38100" dir="2700000" algn="tl">
                    <a:srgbClr val="000000">
                      <a:alpha val="43137"/>
                    </a:srgbClr>
                  </a:outerShdw>
                </a:effectLst>
              </a:rPr>
              <a:t>PRILOG C4                 OBVEZA JAMCA – ZAJEDNIČKO OSIGURANJE</a:t>
            </a:r>
          </a:p>
          <a:p>
            <a:endParaRPr lang="hr-HR" sz="1800" dirty="0"/>
          </a:p>
          <a:p>
            <a:endParaRPr lang="hr-HR" sz="1800" dirty="0"/>
          </a:p>
          <a:p>
            <a:endParaRPr lang="hr-HR" sz="1800" dirty="0"/>
          </a:p>
        </p:txBody>
      </p:sp>
      <p:sp>
        <p:nvSpPr>
          <p:cNvPr id="4" name="Rectangle 3">
            <a:extLst>
              <a:ext uri="{FF2B5EF4-FFF2-40B4-BE49-F238E27FC236}">
                <a16:creationId xmlns:a16="http://schemas.microsoft.com/office/drawing/2014/main" id="{9921F01F-F68D-4CAA-BC93-D99F383A8211}"/>
              </a:ext>
            </a:extLst>
          </p:cNvPr>
          <p:cNvSpPr/>
          <p:nvPr/>
        </p:nvSpPr>
        <p:spPr>
          <a:xfrm>
            <a:off x="0" y="1143000"/>
            <a:ext cx="9296400" cy="5632311"/>
          </a:xfrm>
          <a:prstGeom prst="rect">
            <a:avLst/>
          </a:prstGeom>
        </p:spPr>
        <p:txBody>
          <a:bodyPr wrap="square">
            <a:spAutoFit/>
          </a:bodyPr>
          <a:lstStyle/>
          <a:p>
            <a:r>
              <a:rPr lang="hr-HR" sz="1800" dirty="0"/>
              <a:t>2. </a:t>
            </a:r>
            <a:r>
              <a:rPr lang="hr-HR" sz="1800" dirty="0">
                <a:effectLst>
                  <a:outerShdw blurRad="38100" dist="38100" dir="2700000" algn="tl">
                    <a:srgbClr val="000000">
                      <a:alpha val="43137"/>
                    </a:srgbClr>
                  </a:outerShdw>
                </a:effectLst>
              </a:rPr>
              <a:t>Potpisnik se obvezuje da će na prvi pisani poziv nadležnih tijela zemalja navedenih u točki 1. te bez odgode i u roku od 30 dana od datuma poziva platiti tražene iznose do granice prethodno navedenog najvišeg iznosa</a:t>
            </a:r>
            <a:r>
              <a:rPr lang="hr-HR" sz="1800" dirty="0"/>
              <a:t>, osim ako ta osoba ili neka druga zainteresirana osoba prije isteka tog razdoblja nadležnim tijelima dostavi zadovoljavajući dokaz o zaključenju posebnog postupka, osim postupka uporabe u posebne svrhe, o propisnom završetku carinskog nadzora robe za uporabu u posebne svrhe ili privremenog smještaja ili, u slučaju radnji osim posebnih postupaka i privremenog smještanja, o reguliranju položaja robe.</a:t>
            </a:r>
          </a:p>
          <a:p>
            <a:r>
              <a:rPr lang="hr-HR" sz="1800" dirty="0">
                <a:effectLst>
                  <a:outerShdw blurRad="38100" dist="38100" dir="2700000" algn="tl">
                    <a:srgbClr val="000000">
                      <a:alpha val="43137"/>
                    </a:srgbClr>
                  </a:outerShdw>
                </a:effectLst>
              </a:rPr>
              <a:t>Nadležna tijela mogu iz bilo kojeg razloga koji smatraju valjanim i na zahtjev potpisnika produljiti rok od 30 dana od datuma poziva na plaćanje u kojem je ta osoba dužna platiti tražene iznose.</a:t>
            </a:r>
            <a:r>
              <a:rPr lang="hr-HR" sz="1800" dirty="0"/>
              <a:t> Troškovi nastali zbog odobrenja tog dodatnog roka, a posebno kamate, moraju se obračunati tako da odgovaraju iznosu koji bi se u sličnim okolnostima naplatio na tržištu novca ili na financijskom tržištu u predmetnoj zemlji.</a:t>
            </a:r>
          </a:p>
          <a:p>
            <a:r>
              <a:rPr lang="hr-HR" sz="1800" dirty="0">
                <a:effectLst>
                  <a:outerShdw blurRad="38100" dist="38100" dir="2700000" algn="tl">
                    <a:srgbClr val="000000">
                      <a:alpha val="43137"/>
                    </a:srgbClr>
                  </a:outerShdw>
                </a:effectLst>
              </a:rPr>
              <a:t>Ovaj se iznos ne može umanjiti za iznose</a:t>
            </a:r>
            <a:r>
              <a:rPr lang="hr-HR" sz="1800" dirty="0"/>
              <a:t> koji su već plaćeni na temelju ove obveze, osim ako je potpisnik pozvan da plati dug koji je nastao tijekom carinske radnje koja je započeta prije primitka prethodnog zahtjeva za plaćanje ili u roku od 30 dana nakon toga.</a:t>
            </a:r>
          </a:p>
          <a:p>
            <a:r>
              <a:rPr lang="hr-HR" sz="1800" dirty="0"/>
              <a:t>3. </a:t>
            </a:r>
            <a:r>
              <a:rPr lang="hr-HR" sz="1800" dirty="0">
                <a:effectLst>
                  <a:outerShdw blurRad="38100" dist="38100" dir="2700000" algn="tl">
                    <a:srgbClr val="000000">
                      <a:alpha val="43137"/>
                    </a:srgbClr>
                  </a:outerShdw>
                </a:effectLst>
              </a:rPr>
              <a:t>Ova obveza vrijedi od dana kada je prihvati jamstveni ured. Potpisnik je i dalje odgovoran za plaćanje svakog duga nastalog tijekom carinske radnje pokrivene ovom obvezom koja je započela prije nego što su opoziv ili poništenje osiguranja počeli proizvoditi učinke, čak i ako je zahtjev za plaćanje podnesen nakon tog datuma.</a:t>
            </a:r>
          </a:p>
        </p:txBody>
      </p:sp>
    </p:spTree>
    <p:extLst>
      <p:ext uri="{BB962C8B-B14F-4D97-AF65-F5344CB8AC3E}">
        <p14:creationId xmlns:p14="http://schemas.microsoft.com/office/powerpoint/2010/main" val="191417068"/>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Garancijska isprava generalno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 – Dio IV</a:t>
            </a:r>
          </a:p>
        </p:txBody>
      </p:sp>
      <p:sp>
        <p:nvSpPr>
          <p:cNvPr id="3" name="Rectangle 2">
            <a:extLst>
              <a:ext uri="{FF2B5EF4-FFF2-40B4-BE49-F238E27FC236}">
                <a16:creationId xmlns:a16="http://schemas.microsoft.com/office/drawing/2014/main" id="{B0B7E01F-A6C0-4AA8-A79F-7FEC549822ED}"/>
              </a:ext>
            </a:extLst>
          </p:cNvPr>
          <p:cNvSpPr/>
          <p:nvPr/>
        </p:nvSpPr>
        <p:spPr>
          <a:xfrm>
            <a:off x="0" y="948690"/>
            <a:ext cx="9144000" cy="5909310"/>
          </a:xfrm>
          <a:prstGeom prst="rect">
            <a:avLst/>
          </a:prstGeom>
        </p:spPr>
        <p:txBody>
          <a:bodyPr wrap="square">
            <a:spAutoFit/>
          </a:bodyPr>
          <a:lstStyle/>
          <a:p>
            <a:r>
              <a:rPr lang="hr-HR" sz="1800" dirty="0">
                <a:effectLst>
                  <a:outerShdw blurRad="38100" dist="38100" dir="2700000" algn="tl">
                    <a:srgbClr val="000000">
                      <a:alpha val="43137"/>
                    </a:srgbClr>
                  </a:outerShdw>
                </a:effectLst>
              </a:rPr>
              <a:t>PRILOG C4                 OBVEZA JAMCA – ZAJEDNIČKO OSIGURANJE</a:t>
            </a:r>
          </a:p>
          <a:p>
            <a:endParaRPr lang="hr-HR" sz="1800" dirty="0"/>
          </a:p>
          <a:p>
            <a:r>
              <a:rPr lang="hr-HR" sz="1800" dirty="0"/>
              <a:t>Za potrebe ove obveze potpisnik navodi svoju adresu za dostavu ( 10 ) u svakoj od ostalih zemalja navedenih u točki 1. kao: </a:t>
            </a:r>
          </a:p>
          <a:p>
            <a:endParaRPr lang="hr-HR" sz="1800" dirty="0"/>
          </a:p>
          <a:p>
            <a:endParaRPr lang="hr-HR" sz="1800" dirty="0"/>
          </a:p>
          <a:p>
            <a:endParaRPr lang="hr-HR" sz="1800" dirty="0"/>
          </a:p>
          <a:p>
            <a:endParaRPr lang="hr-HR" sz="1800" dirty="0"/>
          </a:p>
          <a:p>
            <a:endParaRPr lang="hr-HR" sz="1800" dirty="0"/>
          </a:p>
          <a:p>
            <a:endParaRPr lang="hr-HR" sz="1800" dirty="0"/>
          </a:p>
          <a:p>
            <a:endParaRPr lang="hr-HR" sz="1800" dirty="0"/>
          </a:p>
          <a:p>
            <a:r>
              <a:rPr lang="hr-HR" sz="1800" dirty="0"/>
              <a:t>Potpisnik potvrđuje da će sva pisma i obavijesti, te sve formalnosti ili postupke koji se odnose na ovu obavezu, a koji su upućeni ili izvršeni u pisanom obliku na jednu od njegovih adresa za dostavu, prihvatiti kao propisno dostavljene potpisniku.</a:t>
            </a:r>
          </a:p>
          <a:p>
            <a:endParaRPr lang="hr-HR" sz="1800" dirty="0"/>
          </a:p>
          <a:p>
            <a:r>
              <a:rPr lang="hr-HR" sz="1800" dirty="0"/>
              <a:t>Potpisnik potvrđuje nadležnost sudova u mjestima gdje ima adresu za dostavu.</a:t>
            </a:r>
          </a:p>
          <a:p>
            <a:endParaRPr lang="hr-HR" sz="1800" dirty="0"/>
          </a:p>
          <a:p>
            <a:r>
              <a:rPr lang="hr-HR" sz="1800" dirty="0"/>
              <a:t>Potpisnik se obvezuje da neće promijeniti svoje adrese za dostavu, ili ako mora promijeniti jednu ili više od tih adresa, da će o tome unaprijed obavijestiti jamstveni ured.</a:t>
            </a:r>
          </a:p>
          <a:p>
            <a:endParaRPr lang="hr-HR" sz="1800" dirty="0"/>
          </a:p>
          <a:p>
            <a:endParaRPr lang="hr-HR" sz="1800" dirty="0"/>
          </a:p>
        </p:txBody>
      </p:sp>
      <p:graphicFrame>
        <p:nvGraphicFramePr>
          <p:cNvPr id="5" name="Table 4">
            <a:extLst>
              <a:ext uri="{FF2B5EF4-FFF2-40B4-BE49-F238E27FC236}">
                <a16:creationId xmlns:a16="http://schemas.microsoft.com/office/drawing/2014/main" id="{1EF6EB4C-65B7-4916-A5F9-0D19BAC61822}"/>
              </a:ext>
            </a:extLst>
          </p:cNvPr>
          <p:cNvGraphicFramePr>
            <a:graphicFrameLocks noGrp="1"/>
          </p:cNvGraphicFramePr>
          <p:nvPr>
            <p:extLst>
              <p:ext uri="{D42A27DB-BD31-4B8C-83A1-F6EECF244321}">
                <p14:modId xmlns:p14="http://schemas.microsoft.com/office/powerpoint/2010/main" val="832520056"/>
              </p:ext>
            </p:extLst>
          </p:nvPr>
        </p:nvGraphicFramePr>
        <p:xfrm>
          <a:off x="152400" y="2209800"/>
          <a:ext cx="8839200" cy="1381760"/>
        </p:xfrm>
        <a:graphic>
          <a:graphicData uri="http://schemas.openxmlformats.org/drawingml/2006/table">
            <a:tbl>
              <a:tblPr firstRow="1" bandRow="1">
                <a:tableStyleId>{5C22544A-7EE6-4342-B048-85BDC9FD1C3A}</a:tableStyleId>
              </a:tblPr>
              <a:tblGrid>
                <a:gridCol w="2854325">
                  <a:extLst>
                    <a:ext uri="{9D8B030D-6E8A-4147-A177-3AD203B41FA5}">
                      <a16:colId xmlns:a16="http://schemas.microsoft.com/office/drawing/2014/main" val="1235124784"/>
                    </a:ext>
                  </a:extLst>
                </a:gridCol>
                <a:gridCol w="5984875">
                  <a:extLst>
                    <a:ext uri="{9D8B030D-6E8A-4147-A177-3AD203B41FA5}">
                      <a16:colId xmlns:a16="http://schemas.microsoft.com/office/drawing/2014/main" val="9383849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t>Zemlja</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t>Prezime i imena, ili tvrtka te puna adresa</a:t>
                      </a:r>
                    </a:p>
                    <a:p>
                      <a:endParaRPr lang="hr-HR" dirty="0"/>
                    </a:p>
                  </a:txBody>
                  <a:tcPr/>
                </a:tc>
                <a:extLst>
                  <a:ext uri="{0D108BD9-81ED-4DB2-BD59-A6C34878D82A}">
                    <a16:rowId xmlns:a16="http://schemas.microsoft.com/office/drawing/2014/main" val="800579482"/>
                  </a:ext>
                </a:extLst>
              </a:tr>
              <a:tr h="370840">
                <a:tc>
                  <a:txBody>
                    <a:bodyPr/>
                    <a:lstStyle/>
                    <a:p>
                      <a:endParaRPr lang="hr-HR"/>
                    </a:p>
                  </a:txBody>
                  <a:tcPr/>
                </a:tc>
                <a:tc>
                  <a:txBody>
                    <a:bodyPr/>
                    <a:lstStyle/>
                    <a:p>
                      <a:endParaRPr lang="hr-HR" dirty="0"/>
                    </a:p>
                  </a:txBody>
                  <a:tcPr/>
                </a:tc>
                <a:extLst>
                  <a:ext uri="{0D108BD9-81ED-4DB2-BD59-A6C34878D82A}">
                    <a16:rowId xmlns:a16="http://schemas.microsoft.com/office/drawing/2014/main" val="410263351"/>
                  </a:ext>
                </a:extLst>
              </a:tr>
              <a:tr h="370840">
                <a:tc>
                  <a:txBody>
                    <a:bodyPr/>
                    <a:lstStyle/>
                    <a:p>
                      <a:endParaRPr lang="hr-HR"/>
                    </a:p>
                  </a:txBody>
                  <a:tcPr/>
                </a:tc>
                <a:tc>
                  <a:txBody>
                    <a:bodyPr/>
                    <a:lstStyle/>
                    <a:p>
                      <a:endParaRPr lang="hr-HR" dirty="0"/>
                    </a:p>
                  </a:txBody>
                  <a:tcPr/>
                </a:tc>
                <a:extLst>
                  <a:ext uri="{0D108BD9-81ED-4DB2-BD59-A6C34878D82A}">
                    <a16:rowId xmlns:a16="http://schemas.microsoft.com/office/drawing/2014/main" val="335606688"/>
                  </a:ext>
                </a:extLst>
              </a:tr>
            </a:tbl>
          </a:graphicData>
        </a:graphic>
      </p:graphicFrame>
    </p:spTree>
    <p:extLst>
      <p:ext uri="{BB962C8B-B14F-4D97-AF65-F5344CB8AC3E}">
        <p14:creationId xmlns:p14="http://schemas.microsoft.com/office/powerpoint/2010/main" val="1708336083"/>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Garancijska isprava generalno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 – Dio V</a:t>
            </a:r>
          </a:p>
        </p:txBody>
      </p:sp>
      <p:sp>
        <p:nvSpPr>
          <p:cNvPr id="3" name="Rectangle 2">
            <a:extLst>
              <a:ext uri="{FF2B5EF4-FFF2-40B4-BE49-F238E27FC236}">
                <a16:creationId xmlns:a16="http://schemas.microsoft.com/office/drawing/2014/main" id="{B0B7E01F-A6C0-4AA8-A79F-7FEC549822ED}"/>
              </a:ext>
            </a:extLst>
          </p:cNvPr>
          <p:cNvSpPr/>
          <p:nvPr/>
        </p:nvSpPr>
        <p:spPr>
          <a:xfrm>
            <a:off x="0" y="838200"/>
            <a:ext cx="9144000" cy="4801314"/>
          </a:xfrm>
          <a:prstGeom prst="rect">
            <a:avLst/>
          </a:prstGeom>
        </p:spPr>
        <p:txBody>
          <a:bodyPr wrap="square">
            <a:spAutoFit/>
          </a:bodyPr>
          <a:lstStyle/>
          <a:p>
            <a:r>
              <a:rPr lang="hr-HR" sz="1800" dirty="0">
                <a:effectLst>
                  <a:outerShdw blurRad="38100" dist="38100" dir="2700000" algn="tl">
                    <a:srgbClr val="000000">
                      <a:alpha val="43137"/>
                    </a:srgbClr>
                  </a:outerShdw>
                </a:effectLst>
              </a:rPr>
              <a:t>PRILOG C4                 OBVEZA JAMCA – ZAJEDNIČKO OSIGURANJE</a:t>
            </a:r>
          </a:p>
          <a:p>
            <a:endParaRPr lang="hr-HR" sz="1800" dirty="0"/>
          </a:p>
          <a:p>
            <a:r>
              <a:rPr lang="hr-HR" sz="1800" dirty="0">
                <a:effectLst>
                  <a:outerShdw blurRad="38100" dist="38100" dir="2700000" algn="tl">
                    <a:srgbClr val="000000">
                      <a:alpha val="43137"/>
                    </a:srgbClr>
                  </a:outerShdw>
                </a:effectLst>
              </a:rPr>
              <a:t>Sastavljeno u . . . . . . . . . . . . . . . . . . . . . . . . . . . . . . . . . . . . . . . . . . . . . . . . . . . . . . . . . . . </a:t>
            </a:r>
          </a:p>
          <a:p>
            <a:r>
              <a:rPr lang="hr-HR" sz="1800" dirty="0">
                <a:effectLst>
                  <a:outerShdw blurRad="38100" dist="38100" dir="2700000" algn="tl">
                    <a:srgbClr val="000000">
                      <a:alpha val="43137"/>
                    </a:srgbClr>
                  </a:outerShdw>
                </a:effectLst>
              </a:rPr>
              <a:t>dana </a:t>
            </a:r>
            <a:r>
              <a:rPr lang="hr-HR" sz="1800" dirty="0"/>
              <a:t>. . . . . . . . . . . . . . . . . . . . . . . . . . . . . . . . . . . . . . . . . . . . . . . . . . . . . . . . . . . . . . . . . . . . .. . . . . . . . . . . . . . . . . . . . . . . . . . . . . . . . . . . . . . . . . . . . . . . . . . . . . . . . . . . . . . . . . .</a:t>
            </a:r>
          </a:p>
          <a:p>
            <a:pPr algn="ctr"/>
            <a:r>
              <a:rPr lang="hr-HR" sz="1800" dirty="0"/>
              <a:t>(Potpis) ( 11 )</a:t>
            </a:r>
          </a:p>
          <a:p>
            <a:endParaRPr lang="hr-HR" sz="1800" dirty="0"/>
          </a:p>
          <a:p>
            <a:r>
              <a:rPr lang="hr-HR" sz="1800" dirty="0"/>
              <a:t>II. </a:t>
            </a:r>
            <a:r>
              <a:rPr lang="hr-HR" sz="1800" b="1" dirty="0"/>
              <a:t>Prihvaćanje jamstvenog ureda</a:t>
            </a:r>
          </a:p>
          <a:p>
            <a:endParaRPr lang="hr-HR" sz="1800" b="1" dirty="0"/>
          </a:p>
          <a:p>
            <a:r>
              <a:rPr lang="hr-HR" sz="1800" dirty="0"/>
              <a:t>Jamstveni ured</a:t>
            </a:r>
          </a:p>
          <a:p>
            <a:r>
              <a:rPr lang="hr-HR" sz="1800" dirty="0"/>
              <a:t>. . . . . . . . . . . . . . . . . . . . . . . . . . . . . . . . . . . . . . . . . . . . . . . . . . . . . . . . . . . . . . . . . . . . . . . </a:t>
            </a:r>
          </a:p>
          <a:p>
            <a:r>
              <a:rPr lang="hr-HR" sz="1800" dirty="0"/>
              <a:t>Obveza jamca prihvaćena dana</a:t>
            </a:r>
          </a:p>
          <a:p>
            <a:r>
              <a:rPr lang="hr-HR" sz="1800" dirty="0"/>
              <a:t>. . . . . . . . . . . . . . . . . . . . . . . . . . . . . . . . . . . . . . . . . . . . . . . . . . . . . . . . . . . . . . . . . . . . . . . </a:t>
            </a:r>
          </a:p>
          <a:p>
            <a:r>
              <a:rPr lang="hr-HR" sz="1800" dirty="0"/>
              <a:t>. . . . . . . . . . . . . . . . . . . . . . . . . . . . . . . . . . . . . . . . . . . . . . . . . . . . . . . . . . . . . . . . . . . . . . . </a:t>
            </a:r>
          </a:p>
          <a:p>
            <a:pPr algn="ctr"/>
            <a:r>
              <a:rPr lang="hr-HR" sz="1800" dirty="0"/>
              <a:t>(Pečat i potpis)</a:t>
            </a:r>
          </a:p>
          <a:p>
            <a:endParaRPr lang="hr-HR" sz="1800" dirty="0"/>
          </a:p>
          <a:p>
            <a:endParaRPr lang="hr-HR" sz="1800" dirty="0"/>
          </a:p>
        </p:txBody>
      </p:sp>
    </p:spTree>
    <p:extLst>
      <p:ext uri="{BB962C8B-B14F-4D97-AF65-F5344CB8AC3E}">
        <p14:creationId xmlns:p14="http://schemas.microsoft.com/office/powerpoint/2010/main" val="2110525014"/>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Potvrde o generalnom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obezbjeđenju</a:t>
            </a: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p>
        </p:txBody>
      </p:sp>
      <p:sp>
        <p:nvSpPr>
          <p:cNvPr id="5" name="Rectangle 2"/>
          <p:cNvSpPr>
            <a:spLocks noChangeArrowheads="1"/>
          </p:cNvSpPr>
          <p:nvPr/>
        </p:nvSpPr>
        <p:spPr bwMode="auto">
          <a:xfrm>
            <a:off x="228600" y="1295400"/>
            <a:ext cx="8599081" cy="559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Služe kao dokaz posjedovanja generalnog </a:t>
            </a:r>
            <a:r>
              <a:rPr lang="hr-HR" altLang="sr-Latn-RS" sz="2400" dirty="0" err="1">
                <a:solidFill>
                  <a:srgbClr val="000000"/>
                </a:solidFill>
                <a:cs typeface="Arial" panose="020B0604020202020204" pitchFamily="34" charset="0"/>
                <a:sym typeface="Monotype Sorts"/>
              </a:rPr>
              <a:t>obezbjeđenja</a:t>
            </a:r>
            <a:r>
              <a:rPr lang="hr-HR" altLang="sr-Latn-RS" sz="2400" dirty="0">
                <a:solidFill>
                  <a:srgbClr val="000000"/>
                </a:solidFill>
                <a:cs typeface="Arial" panose="020B0604020202020204" pitchFamily="34" charset="0"/>
                <a:sym typeface="Monotype Sorts"/>
              </a:rPr>
              <a:t> (u slučaju prekida rada NCTS sustava i korištenja papirnih JCI za tranzitni postupak)</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Na temelju odobrenja GCU korisniku postupka izdaje:</a:t>
            </a:r>
          </a:p>
          <a:p>
            <a:pPr lvl="1"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 jednu ili više potvrda o generalnom </a:t>
            </a:r>
            <a:r>
              <a:rPr lang="hr-HR" altLang="sr-Latn-RS" sz="2400" dirty="0" err="1">
                <a:solidFill>
                  <a:srgbClr val="000000"/>
                </a:solidFill>
                <a:cs typeface="Arial" panose="020B0604020202020204" pitchFamily="34" charset="0"/>
                <a:sym typeface="Monotype Sorts"/>
              </a:rPr>
              <a:t>obezbjeđenju</a:t>
            </a:r>
            <a:r>
              <a:rPr lang="hr-HR" altLang="sr-Latn-RS" sz="2400" dirty="0">
                <a:solidFill>
                  <a:srgbClr val="000000"/>
                </a:solidFill>
                <a:cs typeface="Arial" panose="020B0604020202020204" pitchFamily="34" charset="0"/>
                <a:sym typeface="Monotype Sorts"/>
              </a:rPr>
              <a:t> sastavljenih na obrascu iz Priloga C5 Dodatku III., ili </a:t>
            </a:r>
          </a:p>
          <a:p>
            <a:pPr lvl="1"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jednu ili više potvrda o oslobođenju od </a:t>
            </a:r>
            <a:r>
              <a:rPr lang="hr-HR" altLang="sr-Latn-RS" sz="2400" dirty="0" err="1">
                <a:solidFill>
                  <a:srgbClr val="000000"/>
                </a:solidFill>
                <a:cs typeface="Arial" panose="020B0604020202020204" pitchFamily="34" charset="0"/>
                <a:sym typeface="Monotype Sorts"/>
              </a:rPr>
              <a:t>obezbjeđenja</a:t>
            </a:r>
            <a:r>
              <a:rPr lang="hr-HR" altLang="sr-Latn-RS" sz="2400" dirty="0">
                <a:solidFill>
                  <a:srgbClr val="000000"/>
                </a:solidFill>
                <a:cs typeface="Arial" panose="020B0604020202020204" pitchFamily="34" charset="0"/>
                <a:sym typeface="Monotype Sorts"/>
              </a:rPr>
              <a:t> sastavljenih na obrascu iz Prilogu C6 Dodatku III. </a:t>
            </a:r>
          </a:p>
          <a:p>
            <a:pPr marL="342900" indent="-342900"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Period važenja potvrde je 2 godine i može biti  produljen za jedno dodatno razdoblje koje ne premašuje 2 godine</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956726883"/>
      </p:ext>
    </p:extLst>
  </p:cSld>
  <p:clrMapOvr>
    <a:overrideClrMapping bg1="lt1" tx1="dk1" bg2="lt2" tx2="dk2" accent1="accent1" accent2="accent2" accent3="accent3" accent4="accent4" accent5="accent5" accent6="accent6" hlink="hlink" folHlink="folHlink"/>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8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Konvenciju o zajedničkom tranzitu </a:t>
            </a:r>
            <a:r>
              <a:rPr lang="pl-PL" altLang="sr-Latn-RS" sz="2400" b="1" dirty="0">
                <a:solidFill>
                  <a:srgbClr val="FF3300"/>
                </a:solidFill>
                <a:ea typeface="Verdana" panose="020B0604030504040204" pitchFamily="34" charset="0"/>
                <a:cs typeface="Arial" panose="020B0604020202020204" pitchFamily="34" charset="0"/>
              </a:rPr>
              <a:t>(SL L 226, 13.8.1987.) </a:t>
            </a:r>
            <a:r>
              <a:rPr lang="hr-HR" altLang="sr-Latn-RS" sz="2400" b="1" dirty="0">
                <a:solidFill>
                  <a:srgbClr val="FF3300"/>
                </a:solidFill>
                <a:ea typeface="Verdana" panose="020B0604030504040204" pitchFamily="34" charset="0"/>
                <a:cs typeface="Arial" panose="020B0604020202020204" pitchFamily="34" charset="0"/>
              </a:rPr>
              <a:t>kao međunarodni ugovor čine:</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Konvencija</a:t>
            </a: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Dodatak I (zajednički tranzit - opće odredbe, garancije, pojednostavljenja, dug i naplata, provedba  - temeljna određenja, rezervni postupak,..)</a:t>
            </a: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Dodatak II Status robe Unije i odredbe o euru</a:t>
            </a: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Dodatak III (Tranzitne deklaracije, Prateće tranzitne  isprave, obrasci garancija i dr. obrasci,…)</a:t>
            </a: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Dodatak IV (Međusobna pomoć u naplati potraživanja)</a:t>
            </a:r>
          </a:p>
          <a:p>
            <a:pPr marL="571500" lvl="1" indent="0" eaLnBrk="1" hangingPunct="1">
              <a:buClr>
                <a:srgbClr val="0066CC"/>
              </a:buClr>
              <a:defRPr/>
            </a:pPr>
            <a:endParaRPr lang="en-GB" altLang="sr-Latn-RS" sz="2400" dirty="0">
              <a:ea typeface="Verdana" panose="020B0604030504040204" pitchFamily="34" charset="0"/>
              <a:cs typeface="Arial" panose="020B0604020202020204" pitchFamily="34" charset="0"/>
            </a:endParaRPr>
          </a:p>
          <a:p>
            <a:pPr eaLnBrk="1" hangingPunct="1">
              <a:buFont typeface="Wingdings" panose="05000000000000000000" pitchFamily="2" charset="2"/>
              <a:buChar char="Ø"/>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490446429"/>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Potvrde o generalnom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obezbjeđenju</a:t>
            </a: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p>
        </p:txBody>
      </p:sp>
      <p:sp>
        <p:nvSpPr>
          <p:cNvPr id="5" name="Rectangle 2"/>
          <p:cNvSpPr>
            <a:spLocks noChangeArrowheads="1"/>
          </p:cNvSpPr>
          <p:nvPr/>
        </p:nvSpPr>
        <p:spPr bwMode="auto">
          <a:xfrm>
            <a:off x="0" y="685800"/>
            <a:ext cx="9144000" cy="698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lgn="ctr"/>
            <a:r>
              <a:rPr lang="hr-HR" sz="1600" i="1" dirty="0"/>
              <a:t>PRILOG C5 </a:t>
            </a:r>
            <a:r>
              <a:rPr lang="hr-HR" sz="1600" b="1" dirty="0"/>
              <a:t>POTVRDA O ZAJEDNIČKOM OSIGURANJU </a:t>
            </a:r>
            <a:endParaRPr lang="hr-HR" sz="1600" dirty="0"/>
          </a:p>
          <a:p>
            <a:pPr algn="ctr"/>
            <a:r>
              <a:rPr lang="hr-HR" sz="1600" dirty="0"/>
              <a:t>TC31 POTVRDA O ZAJEDNIČKOM OSIGURANJU </a:t>
            </a:r>
          </a:p>
          <a:p>
            <a:r>
              <a:rPr lang="hr-HR" sz="1600" dirty="0"/>
              <a:t>Prednja strana 1. Vrijedi do </a:t>
            </a:r>
          </a:p>
          <a:p>
            <a:r>
              <a:rPr lang="hr-HR" sz="1600" dirty="0"/>
              <a:t>Dan </a:t>
            </a:r>
          </a:p>
          <a:p>
            <a:r>
              <a:rPr lang="hr-HR" sz="1600" dirty="0"/>
              <a:t>Mjesec </a:t>
            </a:r>
          </a:p>
          <a:p>
            <a:r>
              <a:rPr lang="hr-HR" sz="1600" dirty="0"/>
              <a:t>Godina </a:t>
            </a:r>
          </a:p>
          <a:p>
            <a:r>
              <a:rPr lang="hr-HR" sz="1600" dirty="0"/>
              <a:t>2. Broj </a:t>
            </a:r>
          </a:p>
          <a:p>
            <a:r>
              <a:rPr lang="hr-HR" sz="1600" dirty="0"/>
              <a:t>3. Korisnik postupka (prezime i ime, ili naziv poduzeća, puna adresa i zemlja) </a:t>
            </a:r>
          </a:p>
          <a:p>
            <a:r>
              <a:rPr lang="hr-HR" sz="1600" dirty="0"/>
              <a:t>4. Jamac (prezime i ime, ili naziv poduzeća, puna adresa i zemlja) </a:t>
            </a:r>
          </a:p>
          <a:p>
            <a:r>
              <a:rPr lang="hr-HR" sz="1600" dirty="0"/>
              <a:t>5. Jamstveni carinski ured (referentni broj) </a:t>
            </a:r>
          </a:p>
          <a:p>
            <a:r>
              <a:rPr lang="hr-HR" sz="1600" dirty="0"/>
              <a:t>6. Referentni iznos Šifra valute </a:t>
            </a:r>
          </a:p>
          <a:p>
            <a:r>
              <a:rPr lang="hr-HR" sz="1600" dirty="0"/>
              <a:t>Brojkama: </a:t>
            </a:r>
          </a:p>
          <a:p>
            <a:r>
              <a:rPr lang="hr-HR" sz="1600" dirty="0"/>
              <a:t>Riječima: </a:t>
            </a:r>
          </a:p>
          <a:p>
            <a:r>
              <a:rPr lang="hr-HR" sz="1600" dirty="0"/>
              <a:t>7. Jamstveni carinski ured potvrđuje da je gore imenovani korisnik postupka položio zajedničko osiguranje koje vrijedi za radnje provoza Unije/zajedničke radnje provoza kroz carinska područja navedena u nastavku čija imena nisu precrtana: EUROPSKA UNIJA, ISLAND – BIVŠA JUGOSLAVENSKA REPUBLIKA MAKEDONIJA – NORVEŠKA – SRBIJA – ŠVICARSKA – TURSKA – ANDORA (*) – SAN MARINO (*) </a:t>
            </a:r>
          </a:p>
          <a:p>
            <a:r>
              <a:rPr lang="hr-HR" sz="1600" dirty="0"/>
              <a:t>8. Posebne napomene </a:t>
            </a:r>
          </a:p>
          <a:p>
            <a:r>
              <a:rPr lang="hr-HR" sz="1600" dirty="0"/>
              <a:t>9. Razdoblje važenja produljeno do </a:t>
            </a:r>
            <a:r>
              <a:rPr lang="hr-HR" sz="1600" dirty="0" err="1"/>
              <a:t>dd</a:t>
            </a:r>
            <a:r>
              <a:rPr lang="hr-HR" sz="1600" dirty="0"/>
              <a:t>/mm/</a:t>
            </a:r>
            <a:r>
              <a:rPr lang="hr-HR" sz="1600" dirty="0" err="1"/>
              <a:t>gg</a:t>
            </a:r>
            <a:r>
              <a:rPr lang="hr-HR" sz="1600" dirty="0"/>
              <a:t> uključujući </a:t>
            </a:r>
          </a:p>
          <a:p>
            <a:r>
              <a:rPr lang="hr-HR" sz="1600" dirty="0"/>
              <a:t>Sastavljeno u . . . . . . . . . . . . . . . . . . . . . . . . dana . . . . . . . . . . . . . . . . . . . . . . . . (mjesto) (datum) (Potpis i pečat jamstvenog carinskog ureda) </a:t>
            </a:r>
          </a:p>
          <a:p>
            <a:r>
              <a:rPr lang="hr-HR" sz="1600" dirty="0"/>
              <a:t>Sastavljeno u . . . . . . . . . . . . . . . . . . . . . . dana . . . . . . . . . . . . . . . . . . . . . . (mjesto) (datum) (Potpis i pečat jamstvenog carinskog ureda) </a:t>
            </a:r>
          </a:p>
          <a:p>
            <a:r>
              <a:rPr lang="pl-PL" sz="1600" dirty="0"/>
              <a:t>(*) Samo za radnje provoza Unije. </a:t>
            </a:r>
          </a:p>
          <a:p>
            <a:endParaRPr lang="hr-HR" sz="1600" dirty="0"/>
          </a:p>
          <a:p>
            <a:pPr marL="542925" lvl="2" indent="0" eaLnBrk="1" hangingPunct="1">
              <a:defRPr/>
            </a:pPr>
            <a:endParaRPr lang="en-GB" altLang="sk-SK" sz="16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40103589"/>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07A93A2-7AF9-41F4-B858-311FC536A790}"/>
              </a:ext>
            </a:extLst>
          </p:cNvPr>
          <p:cNvGraphicFramePr>
            <a:graphicFrameLocks noGrp="1"/>
          </p:cNvGraphicFramePr>
          <p:nvPr>
            <p:extLst>
              <p:ext uri="{D42A27DB-BD31-4B8C-83A1-F6EECF244321}">
                <p14:modId xmlns:p14="http://schemas.microsoft.com/office/powerpoint/2010/main" val="1353202632"/>
              </p:ext>
            </p:extLst>
          </p:nvPr>
        </p:nvGraphicFramePr>
        <p:xfrm>
          <a:off x="0" y="1"/>
          <a:ext cx="9144000" cy="6952393"/>
        </p:xfrm>
        <a:graphic>
          <a:graphicData uri="http://schemas.openxmlformats.org/drawingml/2006/table">
            <a:tbl>
              <a:tblPr/>
              <a:tblGrid>
                <a:gridCol w="1580045">
                  <a:extLst>
                    <a:ext uri="{9D8B030D-6E8A-4147-A177-3AD203B41FA5}">
                      <a16:colId xmlns:a16="http://schemas.microsoft.com/office/drawing/2014/main" val="992940652"/>
                    </a:ext>
                  </a:extLst>
                </a:gridCol>
                <a:gridCol w="1716777">
                  <a:extLst>
                    <a:ext uri="{9D8B030D-6E8A-4147-A177-3AD203B41FA5}">
                      <a16:colId xmlns:a16="http://schemas.microsoft.com/office/drawing/2014/main" val="2490239358"/>
                    </a:ext>
                  </a:extLst>
                </a:gridCol>
                <a:gridCol w="1803885">
                  <a:extLst>
                    <a:ext uri="{9D8B030D-6E8A-4147-A177-3AD203B41FA5}">
                      <a16:colId xmlns:a16="http://schemas.microsoft.com/office/drawing/2014/main" val="1315271460"/>
                    </a:ext>
                  </a:extLst>
                </a:gridCol>
                <a:gridCol w="1785652">
                  <a:extLst>
                    <a:ext uri="{9D8B030D-6E8A-4147-A177-3AD203B41FA5}">
                      <a16:colId xmlns:a16="http://schemas.microsoft.com/office/drawing/2014/main" val="3512074947"/>
                    </a:ext>
                  </a:extLst>
                </a:gridCol>
                <a:gridCol w="2257641">
                  <a:extLst>
                    <a:ext uri="{9D8B030D-6E8A-4147-A177-3AD203B41FA5}">
                      <a16:colId xmlns:a16="http://schemas.microsoft.com/office/drawing/2014/main" val="621190865"/>
                    </a:ext>
                  </a:extLst>
                </a:gridCol>
              </a:tblGrid>
              <a:tr h="372376">
                <a:tc>
                  <a:txBody>
                    <a:bodyPr/>
                    <a:lstStyle/>
                    <a:p>
                      <a:pPr algn="ctr">
                        <a:lnSpc>
                          <a:spcPct val="150000"/>
                        </a:lnSpc>
                        <a:spcAft>
                          <a:spcPts val="0"/>
                        </a:spcAft>
                      </a:pP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hr-H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Pojedinačno </a:t>
                      </a:r>
                      <a:r>
                        <a:rPr lang="hr-HR" sz="1600" b="1"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obezbjeđenje</a:t>
                      </a:r>
                      <a:endParaRPr lang="hr-H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hr-HR"/>
                    </a:p>
                  </a:txBody>
                  <a:tcPr/>
                </a:tc>
                <a:tc hMerge="1">
                  <a:txBody>
                    <a:bodyPr/>
                    <a:lstStyle/>
                    <a:p>
                      <a:endParaRPr lang="hr-HR"/>
                    </a:p>
                  </a:txBody>
                  <a:tcPr/>
                </a:tc>
                <a:tc>
                  <a:txBody>
                    <a:bodyPr/>
                    <a:lstStyle/>
                    <a:p>
                      <a:pPr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Generalno </a:t>
                      </a:r>
                      <a:r>
                        <a:rPr lang="hr-HR" sz="1600" b="1" u="sng"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obezbjeđenje</a:t>
                      </a:r>
                      <a:endPar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23651195"/>
                  </a:ext>
                </a:extLst>
              </a:tr>
              <a:tr h="372376">
                <a:tc>
                  <a:txBody>
                    <a:bodyPr/>
                    <a:lstStyle/>
                    <a:p>
                      <a:pPr algn="ctr">
                        <a:lnSpc>
                          <a:spcPct val="150000"/>
                        </a:lnSpc>
                        <a:spcAft>
                          <a:spcPts val="0"/>
                        </a:spcAft>
                      </a:pP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Novčani polog</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Obveza garanta</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Kupon/Vaučer</a:t>
                      </a:r>
                    </a:p>
                  </a:txBody>
                  <a:tcPr marL="34363" marR="34363" marT="34363" marB="34363">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endParaRPr lang="hr-HR" dirty="0"/>
                    </a:p>
                  </a:txBody>
                  <a:tcPr>
                    <a:lnT w="12700" cap="flat" cmpd="sng" algn="ctr">
                      <a:solidFill>
                        <a:srgbClr val="000000"/>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4263890271"/>
                  </a:ext>
                </a:extLst>
              </a:tr>
              <a:tr h="721008">
                <a:tc>
                  <a:txBody>
                    <a:bodyPr/>
                    <a:lstStyle/>
                    <a:p>
                      <a:pPr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Pokrivenost</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pojedinačan postupak</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pojedinačan postupak</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pojedinačan postupak</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nekoliko postupaka</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35854962"/>
                  </a:ext>
                </a:extLst>
              </a:tr>
              <a:tr h="721008">
                <a:tc>
                  <a:txBody>
                    <a:bodyPr/>
                    <a:lstStyle/>
                    <a:p>
                      <a:pPr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Područje</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neograničena valjanost</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moguće ograničenje</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neograničena valjanost</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moguće ograničenje</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24514170"/>
                  </a:ext>
                </a:extLst>
              </a:tr>
              <a:tr h="1766904">
                <a:tc>
                  <a:txBody>
                    <a:bodyPr/>
                    <a:lstStyle/>
                    <a:p>
                      <a:pPr marL="90170"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Potreban iznos garancije</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50000"/>
                        </a:lnSpc>
                        <a:spcAft>
                          <a:spcPts val="0"/>
                        </a:spcAft>
                      </a:pP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100 %</a:t>
                      </a:r>
                      <a:b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b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(carinskog) duga </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0170" algn="ctr">
                        <a:lnSpc>
                          <a:spcPct val="150000"/>
                        </a:lnSpc>
                        <a:spcAft>
                          <a:spcPts val="0"/>
                        </a:spcAft>
                      </a:pP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100 %</a:t>
                      </a:r>
                      <a:b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b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(carinskog) duga </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0170"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100 %</a:t>
                      </a:r>
                      <a:b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(carinskog) duga </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0170"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100 % </a:t>
                      </a:r>
                      <a:b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50 % </a:t>
                      </a:r>
                      <a:b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30 % </a:t>
                      </a:r>
                      <a:b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0 % </a:t>
                      </a:r>
                      <a:b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referentnog iznosa</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41895102"/>
                  </a:ext>
                </a:extLst>
              </a:tr>
              <a:tr h="1069640">
                <a:tc>
                  <a:txBody>
                    <a:bodyPr/>
                    <a:lstStyle/>
                    <a:p>
                      <a:pPr marL="90170"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Razdoblje valjanosti potvrda</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50000"/>
                        </a:lnSpc>
                        <a:spcAft>
                          <a:spcPts val="0"/>
                        </a:spcAft>
                      </a:pP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Nije primjenjivo</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0170" algn="ctr">
                        <a:lnSpc>
                          <a:spcPct val="150000"/>
                        </a:lnSpc>
                        <a:spcAft>
                          <a:spcPts val="0"/>
                        </a:spcAft>
                      </a:pP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Nije primjenjivo</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0170"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Najviše godinu dana od datuma izdavanja</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0170"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Dvije godine (uz mogućnost produljenja od dvije godine)</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5220096"/>
                  </a:ext>
                </a:extLst>
              </a:tr>
              <a:tr h="1682287">
                <a:tc>
                  <a:txBody>
                    <a:bodyPr/>
                    <a:lstStyle/>
                    <a:p>
                      <a:pPr marL="90170"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Dokaz o polaganju garancije</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Novčani polog koji polaže korisnik postupka</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0170"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Obveza garanta </a:t>
                      </a:r>
                    </a:p>
                    <a:p>
                      <a:pPr marL="90170"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 Prilog C1 Dodatka III. Konvenciji)</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0170"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Obveza garanta      ( Prilog C2 Dodatka III. Konvenciji) </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Obveza garanta </a:t>
                      </a:r>
                    </a:p>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(Prilog C4 Dodatka III. Konvenciji) </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62663648"/>
                  </a:ext>
                </a:extLst>
              </a:tr>
            </a:tbl>
          </a:graphicData>
        </a:graphic>
      </p:graphicFrame>
    </p:spTree>
    <p:extLst>
      <p:ext uri="{BB962C8B-B14F-4D97-AF65-F5344CB8AC3E}">
        <p14:creationId xmlns:p14="http://schemas.microsoft.com/office/powerpoint/2010/main" val="1156711979"/>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Ko</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može biti garant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52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Za generalno </a:t>
            </a:r>
            <a:r>
              <a:rPr lang="hr-HR" altLang="sr-Latn-RS" sz="2400" b="1" dirty="0" err="1">
                <a:solidFill>
                  <a:srgbClr val="FF3300"/>
                </a:solidFill>
                <a:ea typeface="Verdana" panose="020B0604030504040204" pitchFamily="34" charset="0"/>
                <a:cs typeface="Arial" panose="020B0604020202020204" pitchFamily="34" charset="0"/>
              </a:rPr>
              <a:t>obezbjeđenje</a:t>
            </a:r>
            <a:r>
              <a:rPr lang="hr-HR" altLang="sr-Latn-RS" sz="2400" b="1" dirty="0">
                <a:solidFill>
                  <a:srgbClr val="FF3300"/>
                </a:solidFill>
                <a:ea typeface="Verdana" panose="020B0604030504040204" pitchFamily="34" charset="0"/>
                <a:cs typeface="Arial" panose="020B0604020202020204" pitchFamily="34" charset="0"/>
              </a:rPr>
              <a:t> (čl.10. st. 2. točke (b) D1 ), pojedinačno obvezu garanta (čl. 11. st. 1. točke (b) i kupon (čl. 11. st. 2. D1) – garant može biti:</a:t>
            </a:r>
          </a:p>
          <a:p>
            <a:pPr marL="457200" lvl="1">
              <a:spcBef>
                <a:spcPct val="50000"/>
              </a:spcBef>
              <a:buFont typeface="Wingdings" panose="05000000000000000000" pitchFamily="2" charset="2"/>
              <a:buChar char="§"/>
              <a:defRPr/>
            </a:pPr>
            <a:r>
              <a:rPr lang="hr-HR" altLang="sr-Latn-RS" sz="2400" dirty="0">
                <a:cs typeface="Arial" pitchFamily="34" charset="0"/>
              </a:rPr>
              <a:t> treće lice/osoba s poslovnim </a:t>
            </a:r>
            <a:r>
              <a:rPr lang="hr-HR" altLang="sr-Latn-RS" sz="2400" dirty="0" err="1">
                <a:cs typeface="Arial" pitchFamily="34" charset="0"/>
              </a:rPr>
              <a:t>nastanom</a:t>
            </a:r>
            <a:r>
              <a:rPr lang="hr-HR" altLang="sr-Latn-RS" sz="2400" dirty="0">
                <a:cs typeface="Arial" pitchFamily="34" charset="0"/>
              </a:rPr>
              <a:t> u ugovornoj strani u kojoj je </a:t>
            </a:r>
            <a:r>
              <a:rPr lang="hr-HR" altLang="sr-Latn-RS" sz="2400" dirty="0" err="1">
                <a:cs typeface="Arial" pitchFamily="34" charset="0"/>
              </a:rPr>
              <a:t>obezbjeđenje</a:t>
            </a:r>
            <a:r>
              <a:rPr lang="hr-HR" altLang="sr-Latn-RS" sz="2400" dirty="0">
                <a:cs typeface="Arial" pitchFamily="34" charset="0"/>
              </a:rPr>
              <a:t> položeno, i </a:t>
            </a:r>
          </a:p>
          <a:p>
            <a:pPr marL="457200" lvl="1">
              <a:spcBef>
                <a:spcPct val="50000"/>
              </a:spcBef>
              <a:buFont typeface="Wingdings" panose="05000000000000000000" pitchFamily="2" charset="2"/>
              <a:buChar char="§"/>
              <a:defRPr/>
            </a:pPr>
            <a:r>
              <a:rPr lang="hr-HR" altLang="sr-Latn-RS" sz="2400" dirty="0">
                <a:cs typeface="Arial" pitchFamily="34" charset="0"/>
              </a:rPr>
              <a:t>lice koje je odobreno od strane carinskih tijela koja zahtijevaju </a:t>
            </a:r>
            <a:r>
              <a:rPr lang="hr-HR" altLang="sr-Latn-RS" sz="2400" dirty="0" err="1">
                <a:cs typeface="Arial" pitchFamily="34" charset="0"/>
              </a:rPr>
              <a:t>obezbjeđenje</a:t>
            </a:r>
            <a:endParaRPr lang="hr-HR" altLang="sr-Latn-RS" sz="2400" dirty="0">
              <a:cs typeface="Arial" pitchFamily="34" charset="0"/>
            </a:endParaRPr>
          </a:p>
          <a:p>
            <a:pPr>
              <a:spcBef>
                <a:spcPct val="50000"/>
              </a:spcBef>
              <a:buFont typeface="Wingdings" panose="05000000000000000000" pitchFamily="2" charset="2"/>
              <a:buChar char="§"/>
            </a:pPr>
            <a:endParaRPr lang="hr-HR" altLang="sr-Latn-RS" sz="2400" dirty="0">
              <a:cs typeface="Arial" pitchFamily="34" charset="0"/>
            </a:endParaRPr>
          </a:p>
          <a:p>
            <a:pPr>
              <a:spcBef>
                <a:spcPct val="50000"/>
              </a:spcBef>
              <a:buFont typeface="Wingdings" panose="05000000000000000000" pitchFamily="2" charset="2"/>
              <a:buChar char="§"/>
              <a:defRPr/>
            </a:pPr>
            <a:r>
              <a:rPr lang="hr-HR" altLang="sk-SK" sz="2400" dirty="0">
                <a:cs typeface="Arial" pitchFamily="34" charset="0"/>
              </a:rPr>
              <a:t>Prema sadašnje Carinskom zakonu Crne Gore – garant može biti banka</a:t>
            </a:r>
            <a:endParaRPr lang="en-GB" altLang="sk-SK" sz="2400" dirty="0">
              <a:cs typeface="Arial" pitchFamily="34" charset="0"/>
            </a:endParaRPr>
          </a:p>
        </p:txBody>
      </p:sp>
    </p:spTree>
    <p:extLst>
      <p:ext uri="{BB962C8B-B14F-4D97-AF65-F5344CB8AC3E}">
        <p14:creationId xmlns:p14="http://schemas.microsoft.com/office/powerpoint/2010/main" val="397042454"/>
      </p:ext>
    </p:extLst>
  </p:cSld>
  <p:clrMapOvr>
    <a:overrideClrMapping bg1="lt1" tx1="dk1" bg2="lt2" tx2="dk2" accent1="accent1" accent2="accent2" accent3="accent3" accent4="accent4" accent5="accent5" accent6="accent6" hlink="hlink" folHlink="folHlink"/>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Ko</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može biti garant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143000"/>
            <a:ext cx="8599081" cy="433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Obveze garanta:</a:t>
            </a:r>
          </a:p>
          <a:p>
            <a:pPr>
              <a:spcBef>
                <a:spcPct val="50000"/>
              </a:spcBef>
              <a:buFont typeface="Wingdings" panose="05000000000000000000" pitchFamily="2" charset="2"/>
              <a:buChar char="§"/>
              <a:defRPr/>
            </a:pPr>
            <a:r>
              <a:rPr lang="hr-HR" altLang="sr-Latn-RS" sz="2400" dirty="0">
                <a:cs typeface="Arial" pitchFamily="34" charset="0"/>
              </a:rPr>
              <a:t>Garant se u pisanom obliku obvezuje platiti </a:t>
            </a:r>
            <a:r>
              <a:rPr lang="hr-HR" altLang="sr-Latn-RS" sz="2400" dirty="0" err="1">
                <a:cs typeface="Arial" pitchFamily="34" charset="0"/>
              </a:rPr>
              <a:t>obezbjeđeni</a:t>
            </a:r>
            <a:r>
              <a:rPr lang="hr-HR" altLang="sr-Latn-RS" sz="2400" dirty="0">
                <a:cs typeface="Arial" pitchFamily="34" charset="0"/>
              </a:rPr>
              <a:t> iznos duga. Preuzetom obvezom pokrivaju se, u okviru ograničenja </a:t>
            </a:r>
            <a:r>
              <a:rPr lang="hr-HR" altLang="sr-Latn-RS" sz="2400" dirty="0" err="1">
                <a:cs typeface="Arial" pitchFamily="34" charset="0"/>
              </a:rPr>
              <a:t>obezbjeđenog</a:t>
            </a:r>
            <a:r>
              <a:rPr lang="hr-HR" altLang="sr-Latn-RS" sz="2400" dirty="0">
                <a:cs typeface="Arial" pitchFamily="34" charset="0"/>
              </a:rPr>
              <a:t> iznosa, i iznosi duga dospjelog nakon naknadnih provjera.</a:t>
            </a:r>
          </a:p>
          <a:p>
            <a:pPr>
              <a:spcBef>
                <a:spcPct val="50000"/>
              </a:spcBef>
              <a:buFont typeface="Wingdings" panose="05000000000000000000" pitchFamily="2" charset="2"/>
              <a:buChar char="§"/>
              <a:defRPr/>
            </a:pPr>
            <a:r>
              <a:rPr lang="hr-HR" altLang="sr-Latn-RS" sz="2400" dirty="0">
                <a:cs typeface="Arial" pitchFamily="34" charset="0"/>
              </a:rPr>
              <a:t>Carinska tijela mogu odbiti odobriti garanta za kojeg se ne čini sigurnim da će osigurati plaćanje iznosa duga u propisanom roku. </a:t>
            </a:r>
          </a:p>
          <a:p>
            <a:pPr>
              <a:spcBef>
                <a:spcPct val="50000"/>
              </a:spcBef>
              <a:buFont typeface="Wingdings" panose="05000000000000000000" pitchFamily="2" charset="2"/>
              <a:buChar char="§"/>
              <a:defRPr/>
            </a:pPr>
            <a:r>
              <a:rPr lang="hr-HR" altLang="sr-Latn-RS" sz="2400" dirty="0">
                <a:cs typeface="Arial" pitchFamily="34" charset="0"/>
              </a:rPr>
              <a:t>Mora imati sjedište u državi u kojoj je garancija položena</a:t>
            </a:r>
          </a:p>
          <a:p>
            <a:pPr marL="0" indent="0" eaLnBrk="1" hangingPunct="1">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163439275"/>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Ko</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može biti garant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915400" cy="58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Obveze garanta:</a:t>
            </a:r>
          </a:p>
          <a:p>
            <a:pPr>
              <a:spcBef>
                <a:spcPct val="50000"/>
              </a:spcBef>
              <a:buFont typeface="Wingdings" panose="05000000000000000000" pitchFamily="2" charset="2"/>
              <a:buChar char="§"/>
              <a:defRPr/>
            </a:pPr>
            <a:r>
              <a:rPr lang="hr-HR" altLang="sr-Latn-RS" sz="2400" dirty="0">
                <a:cs typeface="Arial" pitchFamily="34" charset="0"/>
              </a:rPr>
              <a:t>Garant mora imati adresu za uručenje pisanih akata u svakoj državi u kojoj vrijedi njegovo </a:t>
            </a:r>
            <a:r>
              <a:rPr lang="hr-HR" altLang="sr-Latn-RS" sz="2400" dirty="0" err="1">
                <a:cs typeface="Arial" pitchFamily="34" charset="0"/>
              </a:rPr>
              <a:t>obezbjeđenje</a:t>
            </a:r>
            <a:r>
              <a:rPr lang="hr-HR" altLang="sr-Latn-RS" sz="2400" dirty="0">
                <a:cs typeface="Arial" pitchFamily="34" charset="0"/>
              </a:rPr>
              <a:t> ili, ako takva adresa nije predviđena u nacionalnom zakonodavstvu, mora imenovati predstavnika</a:t>
            </a:r>
          </a:p>
          <a:p>
            <a:pPr>
              <a:spcBef>
                <a:spcPct val="50000"/>
              </a:spcBef>
              <a:buFont typeface="Wingdings" panose="05000000000000000000" pitchFamily="2" charset="2"/>
              <a:buChar char="§"/>
              <a:defRPr/>
            </a:pPr>
            <a:r>
              <a:rPr lang="hr-HR" altLang="sr-Latn-RS" sz="2400" dirty="0">
                <a:cs typeface="Arial" pitchFamily="34" charset="0"/>
              </a:rPr>
              <a:t>Adresa za uručenje označava mjesto poslovanja, prijavljeno u skladu sa zakonima predmetne države, na kojem nadležna tijela mogu obavljati sve formalnosti i postupke povezane s garantom u pisanom pravno obvezujućem obliku. Imenovani predstavnik može biti fizička ili pravno lice</a:t>
            </a:r>
          </a:p>
          <a:p>
            <a:pPr>
              <a:spcBef>
                <a:spcPct val="50000"/>
              </a:spcBef>
              <a:buFont typeface="Wingdings" panose="05000000000000000000" pitchFamily="2" charset="2"/>
              <a:buChar char="§"/>
              <a:defRPr/>
            </a:pPr>
            <a:r>
              <a:rPr lang="en-GB" altLang="sk-SK" sz="2400" dirty="0">
                <a:ea typeface="Verdana" panose="020B0604030504040204" pitchFamily="34" charset="0"/>
                <a:cs typeface="Arial" panose="020B0604020202020204" pitchFamily="34" charset="0"/>
              </a:rPr>
              <a:t>Time se </a:t>
            </a:r>
            <a:r>
              <a:rPr lang="en-GB" altLang="sk-SK" sz="2400" dirty="0" err="1">
                <a:ea typeface="Verdana" panose="020B0604030504040204" pitchFamily="34" charset="0"/>
                <a:cs typeface="Arial" panose="020B0604020202020204" pitchFamily="34" charset="0"/>
              </a:rPr>
              <a:t>osigurava</a:t>
            </a:r>
            <a:r>
              <a:rPr lang="en-GB" altLang="sk-SK" sz="2400" dirty="0">
                <a:ea typeface="Verdana" panose="020B0604030504040204" pitchFamily="34" charset="0"/>
                <a:cs typeface="Arial" panose="020B0604020202020204" pitchFamily="34" charset="0"/>
              </a:rPr>
              <a:t> da </a:t>
            </a:r>
            <a:r>
              <a:rPr lang="en-GB" altLang="sk-SK" sz="2400" dirty="0" err="1">
                <a:ea typeface="Verdana" panose="020B0604030504040204" pitchFamily="34" charset="0"/>
                <a:cs typeface="Arial" panose="020B0604020202020204" pitchFamily="34" charset="0"/>
              </a:rPr>
              <a:t>će</a:t>
            </a:r>
            <a:r>
              <a:rPr lang="en-GB" altLang="sk-SK" sz="2400" dirty="0">
                <a:ea typeface="Verdana" panose="020B0604030504040204" pitchFamily="34" charset="0"/>
                <a:cs typeface="Arial" panose="020B0604020202020204" pitchFamily="34" charset="0"/>
              </a:rPr>
              <a:t> se </a:t>
            </a:r>
            <a:r>
              <a:rPr lang="en-GB" altLang="sk-SK" sz="2400" dirty="0" err="1">
                <a:ea typeface="Verdana" panose="020B0604030504040204" pitchFamily="34" charset="0"/>
                <a:cs typeface="Arial" panose="020B0604020202020204" pitchFamily="34" charset="0"/>
              </a:rPr>
              <a:t>moći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potvrditi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dostava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pismena</a:t>
            </a:r>
            <a:r>
              <a:rPr lang="en-GB" altLang="sk-SK" sz="2400" dirty="0">
                <a:ea typeface="Verdana" panose="020B0604030504040204" pitchFamily="34" charset="0"/>
                <a:cs typeface="Arial" panose="020B0604020202020204" pitchFamily="34" charset="0"/>
              </a:rPr>
              <a:t> i </a:t>
            </a:r>
            <a:r>
              <a:rPr lang="en-GB" altLang="sk-SK" sz="2400" dirty="0" err="1">
                <a:ea typeface="Verdana" panose="020B0604030504040204" pitchFamily="34" charset="0"/>
                <a:cs typeface="Arial" panose="020B0604020202020204" pitchFamily="34" charset="0"/>
              </a:rPr>
              <a:t>sudskih</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akata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koji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uključuju</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garant</a:t>
            </a:r>
            <a:r>
              <a:rPr lang="en-GB" altLang="sk-SK" sz="2400" dirty="0">
                <a:ea typeface="Verdana" panose="020B0604030504040204" pitchFamily="34" charset="0"/>
                <a:cs typeface="Arial" panose="020B0604020202020204" pitchFamily="34" charset="0"/>
              </a:rPr>
              <a:t>a</a:t>
            </a:r>
            <a:r>
              <a:rPr lang="hr-HR" altLang="sk-SK" sz="2400" dirty="0">
                <a:ea typeface="Verdana" panose="020B0604030504040204" pitchFamily="34" charset="0"/>
                <a:cs typeface="Arial" panose="020B0604020202020204" pitchFamily="34" charset="0"/>
              </a:rPr>
              <a:t>,</a:t>
            </a:r>
            <a:r>
              <a:rPr lang="en-GB" altLang="sk-SK" sz="2400" dirty="0">
                <a:ea typeface="Verdana" panose="020B0604030504040204" pitchFamily="34" charset="0"/>
                <a:cs typeface="Arial" panose="020B0604020202020204" pitchFamily="34" charset="0"/>
              </a:rPr>
              <a:t> u </a:t>
            </a:r>
            <a:r>
              <a:rPr lang="en-GB" altLang="sk-SK" sz="2400" dirty="0" err="1">
                <a:ea typeface="Verdana" panose="020B0604030504040204" pitchFamily="34" charset="0"/>
                <a:cs typeface="Arial" panose="020B0604020202020204" pitchFamily="34" charset="0"/>
              </a:rPr>
              <a:t>bilo</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koju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zemlju</a:t>
            </a:r>
            <a:r>
              <a:rPr lang="en-GB" altLang="sk-SK" sz="2400" dirty="0">
                <a:ea typeface="Verdana" panose="020B0604030504040204" pitchFamily="34" charset="0"/>
                <a:cs typeface="Arial" panose="020B0604020202020204" pitchFamily="34" charset="0"/>
              </a:rPr>
              <a:t> u </a:t>
            </a:r>
            <a:r>
              <a:rPr lang="en-GB" altLang="sk-SK" sz="2400" dirty="0" err="1">
                <a:ea typeface="Verdana" panose="020B0604030504040204" pitchFamily="34" charset="0"/>
                <a:cs typeface="Arial" panose="020B0604020202020204" pitchFamily="34" charset="0"/>
              </a:rPr>
              <a:t>kojoj</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može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nastati</a:t>
            </a:r>
            <a:r>
              <a:rPr lang="en-GB" altLang="sk-SK" sz="2400" dirty="0">
                <a:ea typeface="Verdana" panose="020B0604030504040204" pitchFamily="34" charset="0"/>
                <a:cs typeface="Arial" panose="020B0604020202020204" pitchFamily="34" charset="0"/>
              </a:rPr>
              <a:t> car</a:t>
            </a:r>
            <a:r>
              <a:rPr lang="hr-HR" altLang="sk-SK" sz="2400" dirty="0">
                <a:ea typeface="Verdana" panose="020B0604030504040204" pitchFamily="34" charset="0"/>
                <a:cs typeface="Arial" panose="020B0604020202020204" pitchFamily="34" charset="0"/>
              </a:rPr>
              <a:t>.</a:t>
            </a:r>
            <a:r>
              <a:rPr lang="en-GB" altLang="sk-SK" sz="2400" dirty="0">
                <a:ea typeface="Verdana" panose="020B0604030504040204" pitchFamily="34" charset="0"/>
                <a:cs typeface="Arial" panose="020B0604020202020204" pitchFamily="34" charset="0"/>
              </a:rPr>
              <a:t>dug </a:t>
            </a:r>
            <a:r>
              <a:rPr lang="en-GB" altLang="sk-SK" sz="2400" dirty="0" err="1">
                <a:ea typeface="Verdana" panose="020B0604030504040204" pitchFamily="34" charset="0"/>
                <a:cs typeface="Arial" panose="020B0604020202020204" pitchFamily="34" charset="0"/>
              </a:rPr>
              <a:t>povezan</a:t>
            </a:r>
            <a:r>
              <a:rPr lang="en-GB" altLang="sk-SK" sz="2400" dirty="0">
                <a:ea typeface="Verdana" panose="020B0604030504040204" pitchFamily="34" charset="0"/>
                <a:cs typeface="Arial" panose="020B0604020202020204" pitchFamily="34" charset="0"/>
              </a:rPr>
              <a:t> s </a:t>
            </a:r>
            <a:r>
              <a:rPr lang="en-GB" altLang="sk-SK" sz="2400" dirty="0" err="1">
                <a:ea typeface="Verdana" panose="020B0604030504040204" pitchFamily="34" charset="0"/>
                <a:cs typeface="Arial" panose="020B0604020202020204" pitchFamily="34" charset="0"/>
              </a:rPr>
              <a:t>robom</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koja</a:t>
            </a:r>
            <a:r>
              <a:rPr lang="en-GB" altLang="sk-SK" sz="2400" dirty="0">
                <a:ea typeface="Verdana" panose="020B0604030504040204" pitchFamily="34" charset="0"/>
                <a:cs typeface="Arial" panose="020B0604020202020204" pitchFamily="34" charset="0"/>
              </a:rPr>
              <a:t> se </a:t>
            </a:r>
            <a:r>
              <a:rPr lang="en-GB" altLang="sk-SK" sz="2400" dirty="0" err="1">
                <a:ea typeface="Verdana" panose="020B0604030504040204" pitchFamily="34" charset="0"/>
                <a:cs typeface="Arial" panose="020B0604020202020204" pitchFamily="34" charset="0"/>
              </a:rPr>
              <a:t>nalazi</a:t>
            </a:r>
            <a:r>
              <a:rPr lang="en-GB" altLang="sk-SK" sz="2400" dirty="0">
                <a:ea typeface="Verdana" panose="020B0604030504040204" pitchFamily="34" charset="0"/>
                <a:cs typeface="Arial" panose="020B0604020202020204" pitchFamily="34" charset="0"/>
              </a:rPr>
              <a:t> u </a:t>
            </a:r>
            <a:r>
              <a:rPr lang="hr-HR" altLang="sk-SK" sz="2400" dirty="0">
                <a:ea typeface="Verdana" panose="020B0604030504040204" pitchFamily="34" charset="0"/>
                <a:cs typeface="Arial" panose="020B0604020202020204" pitchFamily="34" charset="0"/>
              </a:rPr>
              <a:t>tranzit</a:t>
            </a:r>
            <a:r>
              <a:rPr lang="en-GB" altLang="sk-SK" sz="2400" dirty="0">
                <a:ea typeface="Verdana" panose="020B0604030504040204" pitchFamily="34" charset="0"/>
                <a:cs typeface="Arial" panose="020B0604020202020204" pitchFamily="34" charset="0"/>
              </a:rPr>
              <a:t>nom </a:t>
            </a:r>
            <a:r>
              <a:rPr lang="en-GB" altLang="sk-SK" sz="2400" dirty="0" err="1">
                <a:ea typeface="Verdana" panose="020B0604030504040204" pitchFamily="34" charset="0"/>
                <a:cs typeface="Arial" panose="020B0604020202020204" pitchFamily="34" charset="0"/>
              </a:rPr>
              <a:t>postupku</a:t>
            </a:r>
            <a:r>
              <a:rPr lang="en-GB" altLang="sk-SK" sz="2400" dirty="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1231191414"/>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Odgovornost garanta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915400" cy="396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spcBef>
                <a:spcPct val="50000"/>
              </a:spcBef>
              <a:buFont typeface="Wingdings" panose="05000000000000000000" pitchFamily="2" charset="2"/>
              <a:buChar char="§"/>
              <a:defRPr/>
            </a:pPr>
            <a:endParaRPr lang="hr-HR" altLang="sk-SK" sz="2400" dirty="0">
              <a:ea typeface="Verdana" panose="020B0604030504040204" pitchFamily="34" charset="0"/>
              <a:cs typeface="Arial" panose="020B0604020202020204" pitchFamily="34" charset="0"/>
            </a:endParaRPr>
          </a:p>
          <a:p>
            <a:pPr>
              <a:spcBef>
                <a:spcPct val="50000"/>
              </a:spcBef>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Odgovornost</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garanta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temelji</a:t>
            </a:r>
            <a:r>
              <a:rPr lang="en-GB" altLang="sk-SK" sz="2400" dirty="0">
                <a:ea typeface="Verdana" panose="020B0604030504040204" pitchFamily="34" charset="0"/>
                <a:cs typeface="Arial" panose="020B0604020202020204" pitchFamily="34" charset="0"/>
              </a:rPr>
              <a:t> se </a:t>
            </a:r>
            <a:r>
              <a:rPr lang="en-GB" altLang="sk-SK" sz="2400" dirty="0" err="1">
                <a:ea typeface="Verdana" panose="020B0604030504040204" pitchFamily="34" charset="0"/>
                <a:cs typeface="Arial" panose="020B0604020202020204" pitchFamily="34" charset="0"/>
              </a:rPr>
              <a:t>na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prihvaćanju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zadaće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koju</a:t>
            </a:r>
            <a:r>
              <a:rPr lang="en-GB" altLang="sk-SK" sz="2400" dirty="0">
                <a:ea typeface="Verdana" panose="020B0604030504040204" pitchFamily="34" charset="0"/>
                <a:cs typeface="Arial" panose="020B0604020202020204" pitchFamily="34" charset="0"/>
              </a:rPr>
              <a:t> mu je </a:t>
            </a:r>
            <a:r>
              <a:rPr lang="en-GB" altLang="sk-SK" sz="2400" dirty="0" err="1">
                <a:ea typeface="Verdana" panose="020B0604030504040204" pitchFamily="34" charset="0"/>
                <a:cs typeface="Arial" panose="020B0604020202020204" pitchFamily="34" charset="0"/>
              </a:rPr>
              <a:t>povjerio</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garantni</a:t>
            </a:r>
            <a:r>
              <a:rPr lang="en-GB" altLang="sk-SK" sz="2400" dirty="0">
                <a:ea typeface="Verdana" panose="020B0604030504040204" pitchFamily="34" charset="0"/>
                <a:cs typeface="Arial" panose="020B0604020202020204" pitchFamily="34" charset="0"/>
              </a:rPr>
              <a:t> carinski ured. Ona se </a:t>
            </a:r>
            <a:r>
              <a:rPr lang="en-GB" altLang="sk-SK" sz="2400" dirty="0" err="1">
                <a:ea typeface="Verdana" panose="020B0604030504040204" pitchFamily="34" charset="0"/>
                <a:cs typeface="Arial" panose="020B0604020202020204" pitchFamily="34" charset="0"/>
              </a:rPr>
              <a:t>primjenjuje</a:t>
            </a:r>
            <a:r>
              <a:rPr lang="en-GB" altLang="sk-SK" sz="2400" dirty="0">
                <a:ea typeface="Verdana" panose="020B0604030504040204" pitchFamily="34" charset="0"/>
                <a:cs typeface="Arial" panose="020B0604020202020204" pitchFamily="34" charset="0"/>
              </a:rPr>
              <a:t> od </a:t>
            </a:r>
            <a:r>
              <a:rPr lang="en-GB" altLang="sk-SK" sz="2400" dirty="0" err="1">
                <a:ea typeface="Verdana" panose="020B0604030504040204" pitchFamily="34" charset="0"/>
                <a:cs typeface="Arial" panose="020B0604020202020204" pitchFamily="34" charset="0"/>
              </a:rPr>
              <a:t>datuma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kada</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polazni </a:t>
            </a:r>
            <a:r>
              <a:rPr lang="en-GB" altLang="sk-SK" sz="2400" dirty="0">
                <a:ea typeface="Verdana" panose="020B0604030504040204" pitchFamily="34" charset="0"/>
                <a:cs typeface="Arial" panose="020B0604020202020204" pitchFamily="34" charset="0"/>
              </a:rPr>
              <a:t>carinski </a:t>
            </a:r>
            <a:r>
              <a:rPr lang="hr-HR" altLang="sk-SK" sz="2400" dirty="0">
                <a:ea typeface="Verdana" panose="020B0604030504040204" pitchFamily="34" charset="0"/>
                <a:cs typeface="Arial" panose="020B0604020202020204" pitchFamily="34" charset="0"/>
              </a:rPr>
              <a:t>organ</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pusti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robu</a:t>
            </a:r>
            <a:r>
              <a:rPr lang="en-GB" altLang="sk-SK" sz="2400" dirty="0">
                <a:ea typeface="Verdana" panose="020B0604030504040204" pitchFamily="34" charset="0"/>
                <a:cs typeface="Arial" panose="020B0604020202020204" pitchFamily="34" charset="0"/>
              </a:rPr>
              <a:t> u </a:t>
            </a:r>
            <a:r>
              <a:rPr lang="en-GB" altLang="sk-SK" sz="2400" dirty="0" err="1">
                <a:ea typeface="Verdana" panose="020B0604030504040204" pitchFamily="34" charset="0"/>
                <a:cs typeface="Arial" panose="020B0604020202020204" pitchFamily="34" charset="0"/>
              </a:rPr>
              <a:t>postupak</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tranzita, </a:t>
            </a:r>
            <a:r>
              <a:rPr lang="en-GB" altLang="sk-SK" sz="2400" dirty="0" err="1">
                <a:ea typeface="Verdana" panose="020B0604030504040204" pitchFamily="34" charset="0"/>
                <a:cs typeface="Arial" panose="020B0604020202020204" pitchFamily="34" charset="0"/>
              </a:rPr>
              <a:t>obuhvaćen</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tim</a:t>
            </a:r>
            <a:r>
              <a:rPr lang="en-GB" altLang="sk-SK" sz="2400" dirty="0">
                <a:ea typeface="Verdana" panose="020B0604030504040204" pitchFamily="34" charset="0"/>
                <a:cs typeface="Arial" panose="020B0604020202020204" pitchFamily="34" charset="0"/>
              </a:rPr>
              <a:t> </a:t>
            </a:r>
            <a:r>
              <a:rPr lang="hr-HR" altLang="sk-SK" sz="2400" dirty="0" err="1">
                <a:ea typeface="Verdana" panose="020B0604030504040204" pitchFamily="34" charset="0"/>
                <a:cs typeface="Arial" panose="020B0604020202020204" pitchFamily="34" charset="0"/>
              </a:rPr>
              <a:t>obezbjeđenjem</a:t>
            </a:r>
            <a:endParaRPr lang="hr-HR" altLang="sk-SK" sz="2400" dirty="0">
              <a:ea typeface="Verdana" panose="020B0604030504040204" pitchFamily="34" charset="0"/>
              <a:cs typeface="Arial" panose="020B0604020202020204" pitchFamily="34" charset="0"/>
            </a:endParaRPr>
          </a:p>
          <a:p>
            <a:pPr>
              <a:spcBef>
                <a:spcPct val="50000"/>
              </a:spcBef>
              <a:buFont typeface="Wingdings" panose="05000000000000000000" pitchFamily="2" charset="2"/>
              <a:buChar char="§"/>
              <a:defRPr/>
            </a:pPr>
            <a:endParaRPr lang="hr-HR" altLang="sk-SK" sz="2400" dirty="0">
              <a:ea typeface="Verdana" panose="020B0604030504040204" pitchFamily="34" charset="0"/>
              <a:cs typeface="Arial" panose="020B0604020202020204" pitchFamily="34" charset="0"/>
            </a:endParaRPr>
          </a:p>
          <a:p>
            <a:pPr>
              <a:spcBef>
                <a:spcPct val="50000"/>
              </a:spcBef>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Obveza</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garanta </a:t>
            </a:r>
            <a:r>
              <a:rPr lang="en-GB" altLang="sk-SK" sz="2400" dirty="0" err="1">
                <a:ea typeface="Verdana" panose="020B0604030504040204" pitchFamily="34" charset="0"/>
                <a:cs typeface="Arial" panose="020B0604020202020204" pitchFamily="34" charset="0"/>
              </a:rPr>
              <a:t>ograničena</a:t>
            </a:r>
            <a:r>
              <a:rPr lang="en-GB" altLang="sk-SK" sz="2400" dirty="0">
                <a:ea typeface="Verdana" panose="020B0604030504040204" pitchFamily="34" charset="0"/>
                <a:cs typeface="Arial" panose="020B0604020202020204" pitchFamily="34" charset="0"/>
              </a:rPr>
              <a:t> je </a:t>
            </a:r>
            <a:r>
              <a:rPr lang="en-GB" altLang="sk-SK" sz="2400" dirty="0" err="1">
                <a:ea typeface="Verdana" panose="020B0604030504040204" pitchFamily="34" charset="0"/>
                <a:cs typeface="Arial" panose="020B0604020202020204" pitchFamily="34" charset="0"/>
              </a:rPr>
              <a:t>na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maksimalan</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iznos</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naveden</a:t>
            </a:r>
            <a:r>
              <a:rPr lang="en-GB" altLang="sk-SK" sz="2400" dirty="0">
                <a:ea typeface="Verdana" panose="020B0604030504040204" pitchFamily="34" charset="0"/>
                <a:cs typeface="Arial" panose="020B0604020202020204" pitchFamily="34" charset="0"/>
              </a:rPr>
              <a:t> u </a:t>
            </a:r>
            <a:r>
              <a:rPr lang="hr-HR" altLang="sk-SK" sz="2400" dirty="0">
                <a:ea typeface="Verdana" panose="020B0604030504040204" pitchFamily="34" charset="0"/>
                <a:cs typeface="Arial" panose="020B0604020202020204" pitchFamily="34" charset="0"/>
              </a:rPr>
              <a:t>garantnoj obvezi/</a:t>
            </a:r>
            <a:r>
              <a:rPr lang="en-GB" altLang="sk-SK" sz="2400" dirty="0" err="1">
                <a:ea typeface="Verdana" panose="020B0604030504040204" pitchFamily="34" charset="0"/>
                <a:cs typeface="Arial" panose="020B0604020202020204" pitchFamily="34" charset="0"/>
              </a:rPr>
              <a:t>ispravi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Potraživanja</a:t>
            </a:r>
            <a:r>
              <a:rPr lang="en-GB" altLang="sk-SK" sz="2400" dirty="0">
                <a:ea typeface="Verdana" panose="020B0604030504040204" pitchFamily="34" charset="0"/>
                <a:cs typeface="Arial" panose="020B0604020202020204" pitchFamily="34" charset="0"/>
              </a:rPr>
              <a:t> ne </a:t>
            </a:r>
            <a:r>
              <a:rPr lang="en-GB" altLang="sk-SK" sz="2400" dirty="0" err="1">
                <a:ea typeface="Verdana" panose="020B0604030504040204" pitchFamily="34" charset="0"/>
                <a:cs typeface="Arial" panose="020B0604020202020204" pitchFamily="34" charset="0"/>
              </a:rPr>
              <a:t>mogu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premašivati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taj</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iznos</a:t>
            </a:r>
            <a:r>
              <a:rPr lang="en-GB" altLang="sk-SK" sz="2400" dirty="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2416347011"/>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Obveze carine prema garantu  </a:t>
            </a:r>
          </a:p>
        </p:txBody>
      </p:sp>
      <p:sp>
        <p:nvSpPr>
          <p:cNvPr id="5" name="Rectangle 2"/>
          <p:cNvSpPr>
            <a:spLocks noChangeArrowheads="1"/>
          </p:cNvSpPr>
          <p:nvPr/>
        </p:nvSpPr>
        <p:spPr bwMode="auto">
          <a:xfrm>
            <a:off x="228600" y="838200"/>
            <a:ext cx="8915400" cy="726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spcBef>
                <a:spcPct val="50000"/>
              </a:spcBef>
              <a:buFont typeface="Wingdings" panose="05000000000000000000" pitchFamily="2" charset="2"/>
              <a:buChar char="§"/>
              <a:defRPr/>
            </a:pPr>
            <a:r>
              <a:rPr lang="hr-HR" altLang="sr-Latn-RS" sz="2400" dirty="0">
                <a:cs typeface="Arial" pitchFamily="34" charset="0"/>
                <a:sym typeface="Monotype Sorts"/>
              </a:rPr>
              <a:t>Ako postupak tranzita nije zaključen, polazni carinski organ dužan je u roku od 9 mjeseci od dana kada je roba trebala biti predana odredišnom organu, pisanim putem obavijestiti garanta da postupak nije zaključen</a:t>
            </a:r>
          </a:p>
          <a:p>
            <a:pPr>
              <a:spcBef>
                <a:spcPct val="50000"/>
              </a:spcBef>
              <a:buFont typeface="Wingdings" panose="05000000000000000000" pitchFamily="2" charset="2"/>
              <a:buChar char="§"/>
              <a:defRPr/>
            </a:pPr>
            <a:r>
              <a:rPr lang="hr-HR" altLang="sr-Latn-RS" sz="2400" dirty="0">
                <a:cs typeface="Arial" pitchFamily="34" charset="0"/>
                <a:sym typeface="Monotype Sorts"/>
              </a:rPr>
              <a:t>Ako postupak nije zaključen u roku od 3 godine od dana prihvaćanja deklaracije, nadležno carinsko tijelo dužno  je pisano obavijestiti garanta da je obvezan ili bi mogao biti obvezan, platiti dug, te navesti podatke o: MRN, datum deklaracije, polaznom carinskom organu, korisniku postupka i iznosu duga</a:t>
            </a:r>
          </a:p>
          <a:p>
            <a:pPr>
              <a:spcBef>
                <a:spcPct val="50000"/>
              </a:spcBef>
              <a:buFont typeface="Wingdings" panose="05000000000000000000" pitchFamily="2" charset="2"/>
              <a:buChar char="§"/>
              <a:defRPr/>
            </a:pPr>
            <a:r>
              <a:rPr lang="hr-HR" altLang="sr-Latn-RS" sz="2400" dirty="0">
                <a:cs typeface="Arial" pitchFamily="34" charset="0"/>
                <a:sym typeface="Monotype Sorts"/>
              </a:rPr>
              <a:t>Garant se oslobađa svih obveza ako mu bilo koja od gornjih obavijesti nije dostavljena u roku</a:t>
            </a:r>
          </a:p>
          <a:p>
            <a:pPr>
              <a:spcBef>
                <a:spcPct val="50000"/>
              </a:spcBef>
              <a:buFont typeface="Wingdings" panose="05000000000000000000" pitchFamily="2" charset="2"/>
              <a:buChar char="§"/>
              <a:defRPr/>
            </a:pPr>
            <a:r>
              <a:rPr lang="hr-HR" altLang="sr-Latn-RS" sz="2400" dirty="0">
                <a:cs typeface="Arial" pitchFamily="34" charset="0"/>
                <a:sym typeface="Monotype Sorts"/>
              </a:rPr>
              <a:t>Ako je bilo koja od ovih obavijesti poslana, a dug je naknadno naplaćen ili  postupak tranzita zaključen, garanta se pisanim putem obavještava o tome</a:t>
            </a:r>
          </a:p>
          <a:p>
            <a:pPr algn="just">
              <a:buFont typeface="Wingdings" panose="05000000000000000000" pitchFamily="2" charset="2"/>
              <a:buChar char="§"/>
            </a:pPr>
            <a:endParaRPr lang="hr-HR" altLang="sr-Latn-RS" sz="2400" dirty="0">
              <a:solidFill>
                <a:srgbClr val="000000"/>
              </a:solidFill>
              <a:cs typeface="Arial" pitchFamily="34" charset="0"/>
              <a:sym typeface="Monotype Sorts"/>
            </a:endParaRPr>
          </a:p>
          <a:p>
            <a:pPr algn="just">
              <a:buFont typeface="Wingdings" panose="05000000000000000000" pitchFamily="2" charset="2"/>
              <a:buChar cha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443757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Pozicija garanta  </a:t>
            </a:r>
          </a:p>
        </p:txBody>
      </p:sp>
      <p:sp>
        <p:nvSpPr>
          <p:cNvPr id="5" name="Rectangle 2"/>
          <p:cNvSpPr>
            <a:spLocks noChangeArrowheads="1"/>
          </p:cNvSpPr>
          <p:nvPr/>
        </p:nvSpPr>
        <p:spPr bwMode="auto">
          <a:xfrm>
            <a:off x="228600" y="990600"/>
            <a:ext cx="8599081" cy="670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spcBef>
                <a:spcPct val="50000"/>
              </a:spcBef>
              <a:buFont typeface="Wingdings" panose="05000000000000000000" pitchFamily="2" charset="2"/>
              <a:buChar char="§"/>
              <a:defRPr/>
            </a:pPr>
            <a:r>
              <a:rPr lang="hr-HR" altLang="sr-Latn-RS" sz="2400" dirty="0">
                <a:cs typeface="Arial" pitchFamily="34" charset="0"/>
                <a:sym typeface="Monotype Sorts"/>
              </a:rPr>
              <a:t>Pravna sigurnost - posljedica jedinstvenih pravila sadržanih u Konvenciji o zajedničkom tranzitu i važećih u (skoro) čitavoj Europi</a:t>
            </a:r>
          </a:p>
          <a:p>
            <a:pPr algn="just">
              <a:buFont typeface="Wingdings" panose="05000000000000000000" pitchFamily="2" charset="2"/>
              <a:buChar char="§"/>
              <a:defRPr/>
            </a:pPr>
            <a:r>
              <a:rPr lang="hr-HR" altLang="sr-Latn-RS" sz="2400" dirty="0">
                <a:solidFill>
                  <a:srgbClr val="000000"/>
                </a:solidFill>
                <a:cs typeface="Arial" pitchFamily="34" charset="0"/>
                <a:sym typeface="Monotype Sorts"/>
              </a:rPr>
              <a:t>Ima </a:t>
            </a:r>
            <a:r>
              <a:rPr lang="hr-HR" altLang="sr-Latn-RS" sz="2400" dirty="0">
                <a:solidFill>
                  <a:srgbClr val="000000"/>
                </a:solidFill>
                <a:effectLst>
                  <a:outerShdw blurRad="38100" dist="38100" dir="2700000" algn="tl">
                    <a:srgbClr val="000000">
                      <a:alpha val="43137"/>
                    </a:srgbClr>
                  </a:outerShdw>
                </a:effectLst>
                <a:cs typeface="Arial" pitchFamily="34" charset="0"/>
                <a:sym typeface="Monotype Sorts"/>
              </a:rPr>
              <a:t>uvid u rizičnost </a:t>
            </a:r>
            <a:r>
              <a:rPr lang="hr-HR" altLang="sr-Latn-RS" sz="2400" dirty="0" err="1">
                <a:solidFill>
                  <a:srgbClr val="000000"/>
                </a:solidFill>
                <a:effectLst>
                  <a:outerShdw blurRad="38100" dist="38100" dir="2700000" algn="tl">
                    <a:srgbClr val="000000">
                      <a:alpha val="43137"/>
                    </a:srgbClr>
                  </a:outerShdw>
                </a:effectLst>
                <a:cs typeface="Arial" pitchFamily="34" charset="0"/>
                <a:sym typeface="Monotype Sorts"/>
              </a:rPr>
              <a:t>izdatog</a:t>
            </a:r>
            <a:r>
              <a:rPr lang="hr-HR" altLang="sr-Latn-RS" sz="2400" dirty="0">
                <a:solidFill>
                  <a:srgbClr val="000000"/>
                </a:solidFill>
                <a:effectLst>
                  <a:outerShdw blurRad="38100" dist="38100" dir="2700000" algn="tl">
                    <a:srgbClr val="000000">
                      <a:alpha val="43137"/>
                    </a:srgbClr>
                  </a:outerShdw>
                </a:effectLst>
                <a:cs typeface="Arial" pitchFamily="34" charset="0"/>
                <a:sym typeface="Monotype Sorts"/>
              </a:rPr>
              <a:t> </a:t>
            </a:r>
            <a:r>
              <a:rPr lang="hr-HR" altLang="sr-Latn-RS" sz="2400" dirty="0" err="1">
                <a:solidFill>
                  <a:srgbClr val="000000"/>
                </a:solidFill>
                <a:effectLst>
                  <a:outerShdw blurRad="38100" dist="38100" dir="2700000" algn="tl">
                    <a:srgbClr val="000000">
                      <a:alpha val="43137"/>
                    </a:srgbClr>
                  </a:outerShdw>
                </a:effectLst>
                <a:cs typeface="Arial" pitchFamily="34" charset="0"/>
                <a:sym typeface="Monotype Sorts"/>
              </a:rPr>
              <a:t>obezbjeđenja</a:t>
            </a:r>
            <a:r>
              <a:rPr lang="hr-HR" altLang="sr-Latn-RS" sz="2400" dirty="0">
                <a:solidFill>
                  <a:srgbClr val="000000"/>
                </a:solidFill>
                <a:effectLst>
                  <a:outerShdw blurRad="38100" dist="38100" dir="2700000" algn="tl">
                    <a:srgbClr val="000000">
                      <a:alpha val="43137"/>
                    </a:srgbClr>
                  </a:outerShdw>
                </a:effectLst>
                <a:cs typeface="Arial" pitchFamily="34" charset="0"/>
                <a:sym typeface="Monotype Sorts"/>
              </a:rPr>
              <a:t> </a:t>
            </a:r>
            <a:r>
              <a:rPr lang="hr-HR" altLang="sr-Latn-RS" sz="2400" dirty="0">
                <a:solidFill>
                  <a:srgbClr val="000000"/>
                </a:solidFill>
                <a:cs typeface="Arial" pitchFamily="34" charset="0"/>
                <a:sym typeface="Monotype Sorts"/>
              </a:rPr>
              <a:t>jer ga carina o mogućim plaćanjima informira pisanim putem u propisanim rokovima – uz mogućnost neplaćanja ako nije informiran na propisani način i u propisanim rokovima</a:t>
            </a:r>
          </a:p>
          <a:p>
            <a:pPr algn="just">
              <a:buFont typeface="Wingdings" panose="05000000000000000000" pitchFamily="2" charset="2"/>
              <a:buChar char="§"/>
              <a:defRPr/>
            </a:pPr>
            <a:r>
              <a:rPr lang="hr-HR" altLang="sr-Latn-RS" sz="2400" dirty="0">
                <a:solidFill>
                  <a:srgbClr val="000000"/>
                </a:solidFill>
                <a:cs typeface="Arial" pitchFamily="34" charset="0"/>
                <a:sym typeface="Monotype Sorts"/>
              </a:rPr>
              <a:t>Ima </a:t>
            </a:r>
            <a:r>
              <a:rPr lang="hr-HR" altLang="sr-Latn-RS" sz="2400" dirty="0">
                <a:solidFill>
                  <a:srgbClr val="000000"/>
                </a:solidFill>
                <a:effectLst>
                  <a:outerShdw blurRad="38100" dist="38100" dir="2700000" algn="tl">
                    <a:srgbClr val="000000">
                      <a:alpha val="43137"/>
                    </a:srgbClr>
                  </a:outerShdw>
                </a:effectLst>
                <a:cs typeface="Arial" pitchFamily="34" charset="0"/>
                <a:sym typeface="Monotype Sorts"/>
              </a:rPr>
              <a:t>mogućnost zatražiti odgodu </a:t>
            </a:r>
            <a:r>
              <a:rPr lang="hr-HR" altLang="sr-Latn-RS" sz="2400" dirty="0">
                <a:solidFill>
                  <a:srgbClr val="000000"/>
                </a:solidFill>
                <a:cs typeface="Arial" pitchFamily="34" charset="0"/>
                <a:sym typeface="Monotype Sorts"/>
              </a:rPr>
              <a:t>u slučaju opravdanih razloga- iako se radi o garanciji na prvi poziv i bez prigovora</a:t>
            </a:r>
          </a:p>
          <a:p>
            <a:pPr algn="just">
              <a:buFont typeface="Wingdings" panose="05000000000000000000" pitchFamily="2" charset="2"/>
              <a:buChar char="§"/>
              <a:defRPr/>
            </a:pPr>
            <a:r>
              <a:rPr lang="hr-HR" altLang="sr-Latn-RS" sz="2400" dirty="0">
                <a:solidFill>
                  <a:srgbClr val="000000"/>
                </a:solidFill>
                <a:effectLst>
                  <a:outerShdw blurRad="38100" dist="38100" dir="2700000" algn="tl">
                    <a:srgbClr val="000000">
                      <a:alpha val="43137"/>
                    </a:srgbClr>
                  </a:outerShdw>
                </a:effectLst>
                <a:cs typeface="Arial" pitchFamily="34" charset="0"/>
                <a:sym typeface="Monotype Sorts"/>
              </a:rPr>
              <a:t>Smanjuje se administriranje</a:t>
            </a:r>
            <a:r>
              <a:rPr lang="hr-HR" altLang="sr-Latn-RS" sz="2400" dirty="0">
                <a:solidFill>
                  <a:srgbClr val="000000"/>
                </a:solidFill>
                <a:cs typeface="Arial" pitchFamily="34" charset="0"/>
                <a:sym typeface="Monotype Sorts"/>
              </a:rPr>
              <a:t> jer generalno </a:t>
            </a:r>
            <a:r>
              <a:rPr lang="hr-HR" altLang="sr-Latn-RS" sz="2400" dirty="0" err="1">
                <a:solidFill>
                  <a:srgbClr val="000000"/>
                </a:solidFill>
                <a:cs typeface="Arial" pitchFamily="34" charset="0"/>
                <a:sym typeface="Monotype Sorts"/>
              </a:rPr>
              <a:t>obezbjeđenje</a:t>
            </a:r>
            <a:r>
              <a:rPr lang="hr-HR" altLang="sr-Latn-RS" sz="2400" dirty="0">
                <a:solidFill>
                  <a:srgbClr val="000000"/>
                </a:solidFill>
                <a:cs typeface="Arial" pitchFamily="34" charset="0"/>
                <a:sym typeface="Monotype Sorts"/>
              </a:rPr>
              <a:t>  vrijede trajno odnosno do opoziva, znači bez potrebe produžavanja na kraju svake godine</a:t>
            </a: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algn="just">
              <a:buFont typeface="Wingdings" panose="05000000000000000000" pitchFamily="2" charset="2"/>
              <a:buChar char="§"/>
              <a:defRPr/>
            </a:pPr>
            <a:r>
              <a:rPr lang="hr-HR" altLang="sr-Latn-RS" sz="2400" dirty="0">
                <a:solidFill>
                  <a:srgbClr val="000000"/>
                </a:solidFill>
                <a:cs typeface="Arial" pitchFamily="34" charset="0"/>
                <a:sym typeface="Monotype Sorts"/>
              </a:rPr>
              <a:t>Dodatno uređivanje odnosa garant : korisnik postupka</a:t>
            </a:r>
          </a:p>
          <a:p>
            <a:pPr marL="342900" indent="-342900"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algn="just">
              <a:buFont typeface="Wingdings" panose="05000000000000000000" pitchFamily="2" charset="2"/>
              <a:buChar cha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85429831"/>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Ukidanje i opoziv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44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Opoziv preuzete obveze garanta</a:t>
            </a:r>
          </a:p>
          <a:p>
            <a:pPr>
              <a:spcBef>
                <a:spcPct val="50000"/>
              </a:spcBef>
              <a:buFont typeface="Wingdings" panose="05000000000000000000" pitchFamily="2" charset="2"/>
              <a:buChar char="§"/>
              <a:defRPr/>
            </a:pPr>
            <a:r>
              <a:rPr lang="hr-HR" altLang="sr-Latn-RS" sz="2400" dirty="0">
                <a:cs typeface="Arial" pitchFamily="34" charset="0"/>
              </a:rPr>
              <a:t>Garant može u bilo kojem trenutku opozvati  preuzetu obvezu, na način da o tome pisano obavijesti nadležni garantni ured (GCU)</a:t>
            </a:r>
          </a:p>
          <a:p>
            <a:pPr>
              <a:spcBef>
                <a:spcPct val="50000"/>
              </a:spcBef>
              <a:buFont typeface="Wingdings" panose="05000000000000000000" pitchFamily="2" charset="2"/>
              <a:buChar char="§"/>
              <a:defRPr/>
            </a:pPr>
            <a:r>
              <a:rPr lang="hr-HR" altLang="sr-Latn-RS" sz="2400" dirty="0">
                <a:cs typeface="Arial" pitchFamily="34" charset="0"/>
              </a:rPr>
              <a:t>Opoziv preuzete obveze garanta ne utječe na robu koja je u trenutku kada poništenje počinje proizvoditi učinke već stavljena u (zajednički) tranzitni postupak i koja je još uvijek u tom postupku na temelju opozvane preuzete obveze </a:t>
            </a:r>
          </a:p>
          <a:p>
            <a:pPr>
              <a:spcBef>
                <a:spcPct val="50000"/>
              </a:spcBef>
              <a:buFont typeface="Wingdings" panose="05000000000000000000" pitchFamily="2" charset="2"/>
              <a:buChar char="§"/>
              <a:defRPr/>
            </a:pPr>
            <a:r>
              <a:rPr lang="hr-HR" altLang="sr-Latn-RS" sz="2400" dirty="0">
                <a:cs typeface="Arial" pitchFamily="34" charset="0"/>
              </a:rPr>
              <a:t>Opoziv preuzete obveze garanta/opoziv odobrenja počinje proizvoditi učinke šesnaestog dana od dana kada je garant o poništenju obavijestio GCU</a:t>
            </a:r>
          </a:p>
          <a:p>
            <a:pPr marL="0" indent="0" eaLnBrk="1" hangingPunct="1">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401569290"/>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Ukidanje i opoziv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26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spcBef>
                <a:spcPct val="50000"/>
              </a:spcBef>
              <a:buClr>
                <a:srgbClr val="FF0000"/>
              </a:buClr>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Ako je pismo obveze garanta opozvano ili poništeno, garantni carinski ured zadržava pripadajuću obvezu najmanje godinu dana, osim ako je (carinski) dug otpisan ili više ne može nastati, ili ako je garant obaviješten o naplati (carinskog) duga ili zaključenju postupka.</a:t>
            </a:r>
          </a:p>
          <a:p>
            <a:pPr>
              <a:spcBef>
                <a:spcPct val="50000"/>
              </a:spcBef>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Ako</a:t>
            </a:r>
            <a:r>
              <a:rPr lang="en-GB" altLang="sk-SK" sz="2400" dirty="0">
                <a:ea typeface="Verdana" panose="020B0604030504040204" pitchFamily="34" charset="0"/>
                <a:cs typeface="Arial" panose="020B0604020202020204" pitchFamily="34" charset="0"/>
              </a:rPr>
              <a:t> je </a:t>
            </a:r>
            <a:r>
              <a:rPr lang="hr-HR" altLang="sk-SK" sz="2400" dirty="0">
                <a:ea typeface="Verdana" panose="020B0604030504040204" pitchFamily="34" charset="0"/>
                <a:cs typeface="Arial" panose="020B0604020202020204" pitchFamily="34" charset="0"/>
              </a:rPr>
              <a:t>garant</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obaviješten</a:t>
            </a:r>
            <a:r>
              <a:rPr lang="en-GB" altLang="sk-SK" sz="2400" dirty="0">
                <a:ea typeface="Verdana" panose="020B0604030504040204" pitchFamily="34" charset="0"/>
                <a:cs typeface="Arial" panose="020B0604020202020204" pitchFamily="34" charset="0"/>
              </a:rPr>
              <a:t> da </a:t>
            </a:r>
            <a:r>
              <a:rPr lang="en-GB" altLang="sk-SK" sz="2400" dirty="0" err="1">
                <a:ea typeface="Verdana" panose="020B0604030504040204" pitchFamily="34" charset="0"/>
                <a:cs typeface="Arial" panose="020B0604020202020204" pitchFamily="34" charset="0"/>
              </a:rPr>
              <a:t>postupak</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tranzita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nije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zaključen</a:t>
            </a:r>
            <a:r>
              <a:rPr lang="hr-HR" altLang="sk-SK" sz="2400" dirty="0">
                <a:ea typeface="Verdana" panose="020B0604030504040204" pitchFamily="34" charset="0"/>
                <a:cs typeface="Arial" panose="020B0604020202020204" pitchFamily="34" charset="0"/>
              </a:rPr>
              <a:t>/razdužen</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garantni</a:t>
            </a:r>
            <a:r>
              <a:rPr lang="en-GB" altLang="sk-SK" sz="2400" dirty="0">
                <a:ea typeface="Verdana" panose="020B0604030504040204" pitchFamily="34" charset="0"/>
                <a:cs typeface="Arial" panose="020B0604020202020204" pitchFamily="34" charset="0"/>
              </a:rPr>
              <a:t> carinski ured </a:t>
            </a:r>
            <a:r>
              <a:rPr lang="en-GB" altLang="sk-SK" sz="2400" dirty="0" err="1">
                <a:ea typeface="Verdana" panose="020B0604030504040204" pitchFamily="34" charset="0"/>
                <a:cs typeface="Arial" panose="020B0604020202020204" pitchFamily="34" charset="0"/>
              </a:rPr>
              <a:t>zadržava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tu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obvezu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osnovi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primljenih</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informacija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sve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dok</a:t>
            </a:r>
            <a:r>
              <a:rPr lang="en-GB" altLang="sk-SK" sz="2400" dirty="0">
                <a:ea typeface="Verdana" panose="020B0604030504040204" pitchFamily="34" charset="0"/>
                <a:cs typeface="Arial" panose="020B0604020202020204" pitchFamily="34" charset="0"/>
              </a:rPr>
              <a:t> se ne </a:t>
            </a:r>
            <a:r>
              <a:rPr lang="en-GB" altLang="sk-SK" sz="2400" dirty="0" err="1">
                <a:ea typeface="Verdana" panose="020B0604030504040204" pitchFamily="34" charset="0"/>
                <a:cs typeface="Arial" panose="020B0604020202020204" pitchFamily="34" charset="0"/>
              </a:rPr>
              <a:t>izvrši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naplata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ili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zaključenje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ili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prema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potrebi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sve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dok</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garant</a:t>
            </a:r>
            <a:r>
              <a:rPr lang="en-GB" altLang="sk-SK" sz="2400" dirty="0">
                <a:ea typeface="Verdana" panose="020B0604030504040204" pitchFamily="34" charset="0"/>
                <a:cs typeface="Arial" panose="020B0604020202020204" pitchFamily="34" charset="0"/>
              </a:rPr>
              <a:t> ne </a:t>
            </a:r>
            <a:r>
              <a:rPr lang="en-GB" altLang="sk-SK" sz="2400" dirty="0" err="1">
                <a:ea typeface="Verdana" panose="020B0604030504040204" pitchFamily="34" charset="0"/>
                <a:cs typeface="Arial" panose="020B0604020202020204" pitchFamily="34" charset="0"/>
              </a:rPr>
              <a:t>bude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oslobođen</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svoje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obveze</a:t>
            </a:r>
            <a:endParaRPr lang="hr-HR" altLang="sk-SK" sz="2400" dirty="0">
              <a:ea typeface="Verdana" panose="020B0604030504040204" pitchFamily="34" charset="0"/>
              <a:cs typeface="Arial" panose="020B0604020202020204" pitchFamily="34" charset="0"/>
            </a:endParaRPr>
          </a:p>
          <a:p>
            <a:pPr>
              <a:spcBef>
                <a:spcPct val="50000"/>
              </a:spcBef>
              <a:buFont typeface="Wingdings" panose="05000000000000000000" pitchFamily="2" charset="2"/>
              <a:buChar char="§"/>
              <a:defRPr/>
            </a:pPr>
            <a:r>
              <a:rPr lang="hr-HR" altLang="sk-SK" sz="2400" dirty="0">
                <a:ea typeface="Verdana" panose="020B0604030504040204" pitchFamily="34" charset="0"/>
                <a:cs typeface="Arial" panose="020B0604020202020204" pitchFamily="34" charset="0"/>
              </a:rPr>
              <a:t>P</a:t>
            </a:r>
            <a:r>
              <a:rPr lang="en-GB" altLang="sk-SK" sz="2400" dirty="0" err="1">
                <a:ea typeface="Verdana" panose="020B0604030504040204" pitchFamily="34" charset="0"/>
                <a:cs typeface="Arial" panose="020B0604020202020204" pitchFamily="34" charset="0"/>
              </a:rPr>
              <a:t>redmetni</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GCU</a:t>
            </a:r>
            <a:r>
              <a:rPr lang="en-GB" altLang="sk-SK" sz="2400" dirty="0">
                <a:ea typeface="Verdana" panose="020B0604030504040204" pitchFamily="34" charset="0"/>
                <a:cs typeface="Arial" panose="020B0604020202020204" pitchFamily="34" charset="0"/>
              </a:rPr>
              <a:t> u </a:t>
            </a:r>
            <a:r>
              <a:rPr lang="en-GB" altLang="sk-SK" sz="2400" dirty="0" err="1">
                <a:ea typeface="Verdana" panose="020B0604030504040204" pitchFamily="34" charset="0"/>
                <a:cs typeface="Arial" panose="020B0604020202020204" pitchFamily="34" charset="0"/>
              </a:rPr>
              <a:t>elektronički</a:t>
            </a:r>
            <a:r>
              <a:rPr lang="en-GB" altLang="sk-SK" sz="2400" dirty="0">
                <a:ea typeface="Verdana" panose="020B0604030504040204" pitchFamily="34" charset="0"/>
                <a:cs typeface="Arial" panose="020B0604020202020204" pitchFamily="34" charset="0"/>
              </a:rPr>
              <a:t> sustav </a:t>
            </a:r>
            <a:r>
              <a:rPr lang="en-GB" altLang="sk-SK" sz="2400" dirty="0" err="1">
                <a:ea typeface="Verdana" panose="020B0604030504040204" pitchFamily="34" charset="0"/>
                <a:cs typeface="Arial" panose="020B0604020202020204" pitchFamily="34" charset="0"/>
              </a:rPr>
              <a:t>unos</a:t>
            </a:r>
            <a:r>
              <a:rPr lang="hr-HR" altLang="sk-SK" sz="2400" dirty="0">
                <a:ea typeface="Verdana" panose="020B0604030504040204" pitchFamily="34" charset="0"/>
                <a:cs typeface="Arial" panose="020B0604020202020204" pitchFamily="34" charset="0"/>
              </a:rPr>
              <a:t>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informacije</a:t>
            </a:r>
            <a:r>
              <a:rPr lang="en-GB" altLang="sk-SK" sz="2400" dirty="0">
                <a:ea typeface="Verdana" panose="020B0604030504040204" pitchFamily="34" charset="0"/>
                <a:cs typeface="Arial" panose="020B0604020202020204" pitchFamily="34" charset="0"/>
              </a:rPr>
              <a:t> o </a:t>
            </a:r>
            <a:r>
              <a:rPr lang="en-GB" altLang="sk-SK" sz="2400" dirty="0" err="1">
                <a:ea typeface="Verdana" panose="020B0604030504040204" pitchFamily="34" charset="0"/>
                <a:cs typeface="Arial" panose="020B0604020202020204" pitchFamily="34" charset="0"/>
              </a:rPr>
              <a:t>svakom</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opozivu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ili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poništavanju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jamstva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te</a:t>
            </a:r>
            <a:r>
              <a:rPr lang="en-GB" altLang="sk-SK" sz="2400" dirty="0">
                <a:ea typeface="Verdana" panose="020B0604030504040204" pitchFamily="34" charset="0"/>
                <a:cs typeface="Arial" panose="020B0604020202020204" pitchFamily="34" charset="0"/>
              </a:rPr>
              <a:t> datum od </a:t>
            </a:r>
            <a:r>
              <a:rPr lang="en-GB" altLang="sk-SK" sz="2400" dirty="0" err="1">
                <a:ea typeface="Verdana" panose="020B0604030504040204" pitchFamily="34" charset="0"/>
                <a:cs typeface="Arial" panose="020B0604020202020204" pitchFamily="34" charset="0"/>
              </a:rPr>
              <a:t>kojeg</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počinju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proizvoditi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učinak</a:t>
            </a:r>
            <a:r>
              <a:rPr lang="en-GB" altLang="sk-SK" sz="2400" dirty="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27256858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399385" y="1090332"/>
            <a:ext cx="8599081" cy="48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k-SK" sz="2400" b="1" dirty="0">
                <a:solidFill>
                  <a:srgbClr val="FF3300"/>
                </a:solidFill>
                <a:ea typeface="Verdana" panose="020B0604030504040204" pitchFamily="34" charset="0"/>
                <a:cs typeface="Arial" panose="020B0604020202020204" pitchFamily="34" charset="0"/>
              </a:rPr>
              <a:t>Ugovorne strane (ugovornice) </a:t>
            </a:r>
            <a:r>
              <a:rPr lang="en-GB" altLang="sk-SK" sz="2400" b="1" dirty="0" err="1">
                <a:solidFill>
                  <a:srgbClr val="FF3300"/>
                </a:solidFill>
                <a:ea typeface="Verdana" panose="020B0604030504040204" pitchFamily="34" charset="0"/>
                <a:cs typeface="Arial" panose="020B0604020202020204" pitchFamily="34" charset="0"/>
              </a:rPr>
              <a:t>Konvencije</a:t>
            </a:r>
            <a:r>
              <a:rPr lang="en-GB" altLang="sk-SK" sz="2400" b="1" dirty="0">
                <a:solidFill>
                  <a:srgbClr val="FF3300"/>
                </a:solidFill>
                <a:ea typeface="Verdana" panose="020B0604030504040204" pitchFamily="34" charset="0"/>
                <a:cs typeface="Arial" panose="020B0604020202020204" pitchFamily="34" charset="0"/>
              </a:rPr>
              <a:t> </a:t>
            </a:r>
            <a:r>
              <a:rPr lang="hr-HR" altLang="sk-SK" sz="2400" b="1" dirty="0">
                <a:solidFill>
                  <a:srgbClr val="FF3300"/>
                </a:solidFill>
                <a:ea typeface="Verdana" panose="020B0604030504040204" pitchFamily="34" charset="0"/>
                <a:cs typeface="Arial" panose="020B0604020202020204" pitchFamily="34" charset="0"/>
              </a:rPr>
              <a:t>su:</a:t>
            </a:r>
            <a:r>
              <a:rPr lang="en-GB" altLang="sk-SK" sz="2400" b="1" dirty="0">
                <a:solidFill>
                  <a:srgbClr val="FF3300"/>
                </a:solidFill>
                <a:ea typeface="Verdana" panose="020B0604030504040204" pitchFamily="34" charset="0"/>
                <a:cs typeface="Arial" panose="020B0604020202020204" pitchFamily="34" charset="0"/>
              </a:rPr>
              <a:t> </a:t>
            </a:r>
          </a:p>
          <a:p>
            <a:pPr lvl="1"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en-GB" altLang="sk-SK" sz="2400" dirty="0">
                <a:ea typeface="Verdana" panose="020B0604030504040204" pitchFamily="34" charset="0"/>
                <a:cs typeface="Arial" panose="020B0604020202020204" pitchFamily="34" charset="0"/>
              </a:rPr>
              <a:t> EU (2</a:t>
            </a:r>
            <a:r>
              <a:rPr lang="hr-HR" altLang="sk-SK" sz="2400" dirty="0">
                <a:ea typeface="Verdana" panose="020B0604030504040204" pitchFamily="34" charset="0"/>
                <a:cs typeface="Arial" panose="020B0604020202020204" pitchFamily="34" charset="0"/>
              </a:rPr>
              <a:t>7</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država</a:t>
            </a:r>
            <a:r>
              <a:rPr lang="en-GB" altLang="sk-SK" sz="2400" dirty="0">
                <a:ea typeface="Verdana" panose="020B0604030504040204" pitchFamily="34" charset="0"/>
                <a:cs typeface="Arial" panose="020B0604020202020204" pitchFamily="34" charset="0"/>
              </a:rPr>
              <a:t>)</a:t>
            </a:r>
            <a:endParaRPr lang="hr-HR" altLang="sk-SK"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endParaRPr lang="hr-HR" altLang="sk-SK"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k-SK" sz="2400" dirty="0">
                <a:ea typeface="Verdana" panose="020B0604030504040204" pitchFamily="34" charset="0"/>
                <a:cs typeface="Arial" panose="020B0604020202020204" pitchFamily="34" charset="0"/>
              </a:rPr>
              <a:t>Velika Britanija, Norveška, </a:t>
            </a:r>
            <a:r>
              <a:rPr lang="en-GB" altLang="sk-SK" sz="2400" dirty="0">
                <a:ea typeface="Verdana" panose="020B0604030504040204" pitchFamily="34" charset="0"/>
                <a:cs typeface="Arial" panose="020B0604020202020204" pitchFamily="34" charset="0"/>
              </a:rPr>
              <a:t>Island, </a:t>
            </a:r>
            <a:r>
              <a:rPr lang="en-GB" altLang="sk-SK" sz="2400" dirty="0" err="1">
                <a:ea typeface="Verdana" panose="020B0604030504040204" pitchFamily="34" charset="0"/>
                <a:cs typeface="Arial" panose="020B0604020202020204" pitchFamily="34" charset="0"/>
              </a:rPr>
              <a:t>Švicarska</a:t>
            </a:r>
            <a:r>
              <a:rPr lang="hr-HR"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Lihtenštajn</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Turska</a:t>
            </a:r>
            <a:r>
              <a:rPr lang="hr-HR" altLang="sk-SK" sz="2400" dirty="0">
                <a:ea typeface="Verdana" panose="020B0604030504040204" pitchFamily="34" charset="0"/>
                <a:cs typeface="Arial" panose="020B0604020202020204" pitchFamily="34" charset="0"/>
              </a:rPr>
              <a:t>, Sjeverna </a:t>
            </a:r>
            <a:r>
              <a:rPr lang="en-GB" altLang="sk-SK" sz="2400" dirty="0">
                <a:ea typeface="Verdana" panose="020B0604030504040204" pitchFamily="34" charset="0"/>
                <a:cs typeface="Arial" panose="020B0604020202020204" pitchFamily="34" charset="0"/>
              </a:rPr>
              <a:t>Makedonija </a:t>
            </a:r>
            <a:r>
              <a:rPr lang="hr-HR" altLang="sk-SK" sz="2400" dirty="0">
                <a:ea typeface="Verdana" panose="020B0604030504040204" pitchFamily="34" charset="0"/>
                <a:cs typeface="Arial" panose="020B0604020202020204" pitchFamily="34" charset="0"/>
              </a:rPr>
              <a:t>i Srbija</a:t>
            </a:r>
            <a:r>
              <a:rPr lang="en-GB" altLang="sk-SK" sz="2400" dirty="0">
                <a:ea typeface="Verdana" panose="020B0604030504040204" pitchFamily="34" charset="0"/>
                <a:cs typeface="Arial" panose="020B0604020202020204" pitchFamily="34" charset="0"/>
              </a:rPr>
              <a:t> (</a:t>
            </a:r>
            <a:r>
              <a:rPr lang="en-GB" altLang="sk-SK" sz="2400" dirty="0" err="1">
                <a:effectLst>
                  <a:outerShdw blurRad="38100" dist="38100" dir="2700000" algn="tl">
                    <a:srgbClr val="000000">
                      <a:alpha val="43137"/>
                    </a:srgbClr>
                  </a:outerShdw>
                </a:effectLst>
                <a:ea typeface="Verdana" panose="020B0604030504040204" pitchFamily="34" charset="0"/>
                <a:cs typeface="Arial" panose="020B0604020202020204" pitchFamily="34" charset="0"/>
              </a:rPr>
              <a:t>zemlje</a:t>
            </a:r>
            <a:r>
              <a:rPr lang="hr-HR" altLang="sk-SK"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 zajedničkog tranzita</a:t>
            </a:r>
            <a:r>
              <a:rPr lang="en-GB" altLang="sk-SK" sz="2400" dirty="0">
                <a:ea typeface="Verdana" panose="020B0604030504040204" pitchFamily="34" charset="0"/>
                <a:cs typeface="Arial" panose="020B0604020202020204" pitchFamily="34" charset="0"/>
              </a:rPr>
              <a:t>)</a:t>
            </a:r>
          </a:p>
          <a:p>
            <a:pPr lvl="1"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en-GB" altLang="sk-SK" sz="2400" b="1" i="1" u="sng" dirty="0" err="1">
                <a:solidFill>
                  <a:srgbClr val="FF00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uskoro</a:t>
            </a:r>
            <a:r>
              <a:rPr lang="en-GB" altLang="sk-SK" sz="2400" b="1" i="1" u="sng" dirty="0">
                <a:solidFill>
                  <a:srgbClr val="FF00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 – </a:t>
            </a:r>
            <a:r>
              <a:rPr lang="hr-HR" altLang="sk-SK" sz="2400" b="1" i="1" u="sng" dirty="0">
                <a:solidFill>
                  <a:srgbClr val="FF00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Crna Gora</a:t>
            </a:r>
            <a:r>
              <a:rPr lang="en-GB" altLang="sk-SK" sz="2400" b="1" i="1" u="sng" dirty="0">
                <a:solidFill>
                  <a:srgbClr val="FF00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a:t>
            </a:r>
            <a:endParaRPr lang="hr-HR" altLang="sk-SK" sz="2400" b="1" i="1" u="sng" dirty="0">
              <a:solidFill>
                <a:srgbClr val="FF00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endParaRPr lang="hr-HR" altLang="sk-SK"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k-SK" sz="2400" dirty="0">
                <a:ea typeface="Verdana" panose="020B0604030504040204" pitchFamily="34" charset="0"/>
                <a:cs typeface="Arial" panose="020B0604020202020204" pitchFamily="34" charset="0"/>
              </a:rPr>
              <a:t>Bosna i Hercegovina, …..</a:t>
            </a:r>
          </a:p>
          <a:p>
            <a:pPr lvl="1"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86978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1000"/>
                                        <p:tgtEl>
                                          <p:spTgt spid="5">
                                            <p:txEl>
                                              <p:pRg st="6" end="6"/>
                                            </p:txEl>
                                          </p:spTgt>
                                        </p:tgtEl>
                                      </p:cBhvr>
                                    </p:animEffect>
                                    <p:anim calcmode="lin" valueType="num">
                                      <p:cBhvr>
                                        <p:cTn id="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8" end="8"/>
                                            </p:txEl>
                                          </p:spTgt>
                                        </p:tgtEl>
                                        <p:attrNameLst>
                                          <p:attrName>style.visibility</p:attrName>
                                        </p:attrNameLst>
                                      </p:cBhvr>
                                      <p:to>
                                        <p:strVal val="visible"/>
                                      </p:to>
                                    </p:set>
                                    <p:animEffect transition="in" filter="fade">
                                      <p:cBhvr>
                                        <p:cTn id="14" dur="1000"/>
                                        <p:tgtEl>
                                          <p:spTgt spid="5">
                                            <p:txEl>
                                              <p:pRg st="8" end="8"/>
                                            </p:txEl>
                                          </p:spTgt>
                                        </p:tgtEl>
                                      </p:cBhvr>
                                    </p:animEffect>
                                    <p:anim calcmode="lin" valueType="num">
                                      <p:cBhvr>
                                        <p:cTn id="15"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Zašto biti garant u zajedničkom tranzitu  </a:t>
            </a:r>
          </a:p>
        </p:txBody>
      </p:sp>
      <p:sp>
        <p:nvSpPr>
          <p:cNvPr id="5" name="Rectangle 2"/>
          <p:cNvSpPr>
            <a:spLocks noChangeArrowheads="1"/>
          </p:cNvSpPr>
          <p:nvPr/>
        </p:nvSpPr>
        <p:spPr bwMode="auto">
          <a:xfrm>
            <a:off x="228600" y="9906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Kod ulaska Crne Gore u Konvenciju nedvojbeno (!!!) se uvode nove garancije/</a:t>
            </a:r>
            <a:r>
              <a:rPr lang="hr-HR" altLang="sr-Latn-RS" sz="2400" dirty="0" err="1">
                <a:solidFill>
                  <a:srgbClr val="000000"/>
                </a:solidFill>
                <a:cs typeface="Arial" panose="020B0604020202020204" pitchFamily="34" charset="0"/>
                <a:sym typeface="Monotype Sorts"/>
              </a:rPr>
              <a:t>obezbjeđenja</a:t>
            </a:r>
            <a:r>
              <a:rPr lang="hr-HR" altLang="sr-Latn-RS" sz="2400" dirty="0">
                <a:solidFill>
                  <a:srgbClr val="000000"/>
                </a:solidFill>
                <a:cs typeface="Arial" panose="020B0604020202020204" pitchFamily="34" charset="0"/>
                <a:sym typeface="Monotype Sorts"/>
              </a:rPr>
              <a:t> (novi proizvod na bankarskom tržištu!!!)</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Zbog toga se prestaju koristiti „stare” garancije u postupku tranzita i dolazi do mogućnosti gubitka dijela tržišta</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Interes i obveza partnerstva s nacionalnom privredom</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Mogućnost biti zastupnik garanta iz drugih država članica Konvencije – ostalih EU i zemalja zajedničkog tranzita</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Mogućnost da korisnici tranzitnog postupka/garanti iz država EU i država zajedničkog tranzita preuzmu dio tržišta tranzitnih garancija u Crnoj Gori</a:t>
            </a: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32291529"/>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Zašto biti garant u zajedničkom tranzitu</a:t>
            </a:r>
          </a:p>
        </p:txBody>
      </p:sp>
      <p:pic>
        <p:nvPicPr>
          <p:cNvPr id="3" name="Picture 2">
            <a:extLst>
              <a:ext uri="{FF2B5EF4-FFF2-40B4-BE49-F238E27FC236}">
                <a16:creationId xmlns:a16="http://schemas.microsoft.com/office/drawing/2014/main" id="{4AF89347-9C4E-47FF-9C45-C6A10A9B60F4}"/>
              </a:ext>
            </a:extLst>
          </p:cNvPr>
          <p:cNvPicPr>
            <a:picLocks noChangeAspect="1"/>
          </p:cNvPicPr>
          <p:nvPr/>
        </p:nvPicPr>
        <p:blipFill>
          <a:blip r:embed="rId3"/>
          <a:stretch>
            <a:fillRect/>
          </a:stretch>
        </p:blipFill>
        <p:spPr>
          <a:xfrm>
            <a:off x="1587749" y="1438483"/>
            <a:ext cx="5968501" cy="3981033"/>
          </a:xfrm>
          <a:prstGeom prst="rect">
            <a:avLst/>
          </a:prstGeom>
        </p:spPr>
      </p:pic>
    </p:spTree>
    <p:extLst>
      <p:ext uri="{BB962C8B-B14F-4D97-AF65-F5344CB8AC3E}">
        <p14:creationId xmlns:p14="http://schemas.microsoft.com/office/powerpoint/2010/main" val="12539479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200" fill="hold">
                                          <p:stCondLst>
                                            <p:cond delay="0"/>
                                          </p:stCondLst>
                                        </p:cTn>
                                        <p:tgtEl>
                                          <p:spTgt spid="3"/>
                                        </p:tgtEl>
                                        <p:attrNameLst>
                                          <p:attrName>r</p:attrName>
                                        </p:attrNameLst>
                                      </p:cBhvr>
                                    </p:animRot>
                                    <p:animRot by="-240000">
                                      <p:cBhvr>
                                        <p:cTn id="7" dur="400" fill="hold">
                                          <p:stCondLst>
                                            <p:cond delay="400"/>
                                          </p:stCondLst>
                                        </p:cTn>
                                        <p:tgtEl>
                                          <p:spTgt spid="3"/>
                                        </p:tgtEl>
                                        <p:attrNameLst>
                                          <p:attrName>r</p:attrName>
                                        </p:attrNameLst>
                                      </p:cBhvr>
                                    </p:animRot>
                                    <p:animRot by="240000">
                                      <p:cBhvr>
                                        <p:cTn id="8" dur="400" fill="hold">
                                          <p:stCondLst>
                                            <p:cond delay="800"/>
                                          </p:stCondLst>
                                        </p:cTn>
                                        <p:tgtEl>
                                          <p:spTgt spid="3"/>
                                        </p:tgtEl>
                                        <p:attrNameLst>
                                          <p:attrName>r</p:attrName>
                                        </p:attrNameLst>
                                      </p:cBhvr>
                                    </p:animRot>
                                    <p:animRot by="-240000">
                                      <p:cBhvr>
                                        <p:cTn id="9" dur="400" fill="hold">
                                          <p:stCondLst>
                                            <p:cond delay="1200"/>
                                          </p:stCondLst>
                                        </p:cTn>
                                        <p:tgtEl>
                                          <p:spTgt spid="3"/>
                                        </p:tgtEl>
                                        <p:attrNameLst>
                                          <p:attrName>r</p:attrName>
                                        </p:attrNameLst>
                                      </p:cBhvr>
                                    </p:animRot>
                                    <p:animRot by="120000">
                                      <p:cBhvr>
                                        <p:cTn id="10" dur="400" fill="hold">
                                          <p:stCondLst>
                                            <p:cond delay="16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Posljedice pristupanja Konvenciji   </a:t>
            </a:r>
          </a:p>
        </p:txBody>
      </p:sp>
      <p:sp>
        <p:nvSpPr>
          <p:cNvPr id="5" name="Rectangle 2"/>
          <p:cNvSpPr>
            <a:spLocks noChangeArrowheads="1"/>
          </p:cNvSpPr>
          <p:nvPr/>
        </p:nvSpPr>
        <p:spPr bwMode="auto">
          <a:xfrm>
            <a:off x="228600" y="1115561"/>
            <a:ext cx="8599081" cy="578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hr-HR" altLang="sr-Latn-RS" sz="2400" dirty="0">
                <a:cs typeface="Arial" panose="020B0604020202020204" pitchFamily="34" charset="0"/>
              </a:rPr>
              <a:t>Sadašnja granica između EU i Crne Gore dijelom gubi  “carinski” značaj (dobiva uloga tranzitnog carinskog organa) </a:t>
            </a:r>
          </a:p>
          <a:p>
            <a:pPr>
              <a:spcBef>
                <a:spcPct val="50000"/>
              </a:spcBef>
              <a:buFont typeface="Wingdings" panose="05000000000000000000" pitchFamily="2" charset="2"/>
              <a:buChar char="§"/>
            </a:pPr>
            <a:r>
              <a:rPr lang="hr-HR" altLang="sr-Latn-RS" sz="2400" dirty="0">
                <a:cs typeface="Arial" panose="020B0604020202020204" pitchFamily="34" charset="0"/>
              </a:rPr>
              <a:t>Smanjuje se broj carinskih barijera između privrede Crne Gore i njenih glavnih partnera u EU zemljama i zemljama zajedničkog provoza</a:t>
            </a:r>
          </a:p>
          <a:p>
            <a:pPr>
              <a:spcBef>
                <a:spcPct val="50000"/>
              </a:spcBef>
              <a:buFont typeface="Wingdings" panose="05000000000000000000" pitchFamily="2" charset="2"/>
              <a:buChar char="§"/>
            </a:pPr>
            <a:r>
              <a:rPr lang="hr-HR" altLang="sr-Latn-RS" sz="2400" dirty="0">
                <a:cs typeface="Arial" panose="020B0604020202020204" pitchFamily="34" charset="0"/>
              </a:rPr>
              <a:t>Smanjuju se troškovi prijevoza roba pri razmjeni roba sa EU zemljama i drugim glavnim trgovinskim partnerima Crne Gore, što omogućava snižavanje cijene roba koje CG razmjenjuju sa EU i zemljama zajedničkog provoza</a:t>
            </a:r>
          </a:p>
          <a:p>
            <a:pPr>
              <a:spcBef>
                <a:spcPct val="50000"/>
              </a:spcBef>
              <a:buFont typeface="Wingdings" panose="05000000000000000000" pitchFamily="2" charset="2"/>
              <a:buChar char="§"/>
            </a:pPr>
            <a:r>
              <a:rPr lang="hr-HR" altLang="sr-Latn-RS" sz="2400" dirty="0">
                <a:cs typeface="Arial" panose="020B0604020202020204" pitchFamily="34" charset="0"/>
              </a:rPr>
              <a:t> Omogućava bolja iskorištenost prijevoznih sredstava</a:t>
            </a:r>
          </a:p>
          <a:p>
            <a:pPr marL="342900" indent="-342900"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algn="just">
              <a:buFont typeface="Wingdings" panose="05000000000000000000" pitchFamily="2" charset="2"/>
              <a:buChar cha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318033689"/>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Pripreme CG za pristupanje Konvenciji   </a:t>
            </a:r>
          </a:p>
        </p:txBody>
      </p:sp>
      <p:sp>
        <p:nvSpPr>
          <p:cNvPr id="5" name="Rectangle 2"/>
          <p:cNvSpPr>
            <a:spLocks noChangeArrowheads="1"/>
          </p:cNvSpPr>
          <p:nvPr/>
        </p:nvSpPr>
        <p:spPr bwMode="auto">
          <a:xfrm>
            <a:off x="228600" y="1115561"/>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hr-HR" altLang="sr-Latn-RS" sz="2400" dirty="0">
                <a:cs typeface="Arial" panose="020B0604020202020204" pitchFamily="34" charset="0"/>
              </a:rPr>
              <a:t>Obveza usklađivanja nacionalnog carinskog zakonodavstva u području tranzita s odredbama Konvencije – što uključuje i odredbe o garancijama u tranzitu</a:t>
            </a:r>
          </a:p>
          <a:p>
            <a:pPr marL="342900" indent="-342900"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342900" indent="-342900" algn="just">
              <a:buFont typeface="Wingdings" panose="05000000000000000000" pitchFamily="2" charset="2"/>
              <a:buChar char="§"/>
              <a:defRPr/>
            </a:pPr>
            <a:r>
              <a:rPr lang="hr-HR" altLang="sr-Latn-RS" sz="2400" dirty="0">
                <a:solidFill>
                  <a:srgbClr val="000000"/>
                </a:solidFill>
                <a:cs typeface="Arial" pitchFamily="34" charset="0"/>
                <a:sym typeface="Monotype Sorts"/>
              </a:rPr>
              <a:t>Obveza primjene NCTS u nacionalnom tranzitnom postupku godinu dana prije stupanja CG u članstvo Konvencije</a:t>
            </a:r>
          </a:p>
          <a:p>
            <a:pPr marL="342900" indent="-342900"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342900" indent="-342900" algn="just">
              <a:buFont typeface="Wingdings" panose="05000000000000000000" pitchFamily="2" charset="2"/>
              <a:buChar char="§"/>
              <a:defRPr/>
            </a:pPr>
            <a:r>
              <a:rPr lang="hr-HR" altLang="sr-Latn-RS" sz="2400" dirty="0">
                <a:solidFill>
                  <a:srgbClr val="000000"/>
                </a:solidFill>
                <a:cs typeface="Arial" pitchFamily="34" charset="0"/>
                <a:sym typeface="Monotype Sorts"/>
              </a:rPr>
              <a:t>Priprema špeditera</a:t>
            </a:r>
          </a:p>
          <a:p>
            <a:pPr marL="342900" indent="-342900" algn="just">
              <a:buFont typeface="Wingdings" panose="05000000000000000000" pitchFamily="2" charset="2"/>
              <a:buChar char="§"/>
              <a:defRPr/>
            </a:pPr>
            <a:r>
              <a:rPr lang="hr-HR" altLang="sr-Latn-RS" sz="2400" dirty="0">
                <a:solidFill>
                  <a:srgbClr val="000000"/>
                </a:solidFill>
                <a:cs typeface="Arial" pitchFamily="34" charset="0"/>
                <a:sym typeface="Monotype Sorts"/>
              </a:rPr>
              <a:t>Priprema garanta</a:t>
            </a:r>
          </a:p>
          <a:p>
            <a:pPr marL="342900" indent="-342900" algn="just">
              <a:buFont typeface="Wingdings" panose="05000000000000000000" pitchFamily="2" charset="2"/>
              <a:buChar char="§"/>
              <a:defRPr/>
            </a:pPr>
            <a:r>
              <a:rPr lang="hr-HR" altLang="sr-Latn-RS" sz="2400" dirty="0">
                <a:solidFill>
                  <a:srgbClr val="000000"/>
                </a:solidFill>
                <a:cs typeface="Arial" pitchFamily="34" charset="0"/>
                <a:sym typeface="Monotype Sorts"/>
              </a:rPr>
              <a:t>Priprema korisnika pojednostavnjenog tranzita</a:t>
            </a:r>
          </a:p>
          <a:p>
            <a:pPr marL="342900" indent="-342900" algn="just">
              <a:buFont typeface="Wingdings" panose="05000000000000000000" pitchFamily="2" charset="2"/>
              <a:buChar char="§"/>
              <a:defRPr/>
            </a:pPr>
            <a:r>
              <a:rPr lang="hr-HR" altLang="sr-Latn-RS" sz="2400" dirty="0">
                <a:solidFill>
                  <a:srgbClr val="000000"/>
                </a:solidFill>
                <a:cs typeface="Arial" pitchFamily="34" charset="0"/>
                <a:sym typeface="Monotype Sorts"/>
              </a:rPr>
              <a:t>Priprema </a:t>
            </a:r>
            <a:r>
              <a:rPr lang="hr-HR" altLang="sr-Latn-RS" sz="2400" dirty="0" err="1">
                <a:solidFill>
                  <a:srgbClr val="000000"/>
                </a:solidFill>
                <a:cs typeface="Arial" pitchFamily="34" charset="0"/>
                <a:sym typeface="Monotype Sorts"/>
              </a:rPr>
              <a:t>prevoznika</a:t>
            </a:r>
            <a:r>
              <a:rPr lang="hr-HR" altLang="sr-Latn-RS" sz="2400" dirty="0">
                <a:solidFill>
                  <a:srgbClr val="000000"/>
                </a:solidFill>
                <a:cs typeface="Arial" pitchFamily="34" charset="0"/>
                <a:sym typeface="Monotype Sorts"/>
              </a:rPr>
              <a:t> u cestovnom i željezničkom prometu</a:t>
            </a:r>
          </a:p>
          <a:p>
            <a:pPr marL="342900" indent="-342900"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342900" indent="-342900" algn="just">
              <a:buFont typeface="Wingdings" panose="05000000000000000000" pitchFamily="2" charset="2"/>
              <a:buChar char="§"/>
              <a:defRPr/>
            </a:pPr>
            <a:r>
              <a:rPr lang="hr-HR" altLang="sr-Latn-RS" sz="2400" dirty="0">
                <a:solidFill>
                  <a:srgbClr val="000000"/>
                </a:solidFill>
                <a:cs typeface="Arial" pitchFamily="34" charset="0"/>
                <a:sym typeface="Monotype Sorts"/>
              </a:rPr>
              <a:t>Priprema carinskih službenika koji će raditi na NCTS-u</a:t>
            </a:r>
          </a:p>
        </p:txBody>
      </p:sp>
    </p:spTree>
    <p:extLst>
      <p:ext uri="{BB962C8B-B14F-4D97-AF65-F5344CB8AC3E}">
        <p14:creationId xmlns:p14="http://schemas.microsoft.com/office/powerpoint/2010/main" val="1030247010"/>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70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342900" indent="-342900">
              <a:spcBef>
                <a:spcPct val="50000"/>
              </a:spcBef>
              <a:buFont typeface="Wingdings" panose="05000000000000000000" pitchFamily="2" charset="2"/>
              <a:buChar char="§"/>
              <a:defRPr/>
            </a:pPr>
            <a:r>
              <a:rPr lang="hr-HR" altLang="sr-Latn-RS" sz="2400" dirty="0">
                <a:cs typeface="Arial" panose="020B0604020202020204" pitchFamily="34" charset="0"/>
              </a:rPr>
              <a:t>Za svaku od navedenih vrsta garancija koje se koriste u zajedničkom tranzitnom postupku potrebno je </a:t>
            </a:r>
            <a:r>
              <a:rPr lang="hr-HR" altLang="sr-Latn-RS" sz="2400" dirty="0">
                <a:effectLst>
                  <a:outerShdw blurRad="38100" dist="38100" dir="2700000" algn="tl">
                    <a:srgbClr val="000000">
                      <a:alpha val="43137"/>
                    </a:srgbClr>
                  </a:outerShdw>
                </a:effectLst>
                <a:cs typeface="Arial" panose="020B0604020202020204" pitchFamily="34" charset="0"/>
              </a:rPr>
              <a:t>odrediti</a:t>
            </a:r>
            <a:r>
              <a:rPr lang="hr-HR" altLang="sr-Latn-RS" sz="2400" dirty="0">
                <a:cs typeface="Arial" panose="020B0604020202020204" pitchFamily="34" charset="0"/>
              </a:rPr>
              <a:t> carinsko tijelo nadležno za prihvaćanje te vrste garancije – tzv. garancijski ured (engl. </a:t>
            </a:r>
            <a:r>
              <a:rPr lang="hr-HR" altLang="sr-Latn-RS" sz="2400" dirty="0" err="1">
                <a:cs typeface="Arial" panose="020B0604020202020204" pitchFamily="34" charset="0"/>
              </a:rPr>
              <a:t>guarantee</a:t>
            </a:r>
            <a:r>
              <a:rPr lang="hr-HR" altLang="sr-Latn-RS" sz="2400" dirty="0">
                <a:cs typeface="Arial" panose="020B0604020202020204" pitchFamily="34" charset="0"/>
              </a:rPr>
              <a:t> </a:t>
            </a:r>
            <a:r>
              <a:rPr lang="hr-HR" altLang="sr-Latn-RS" sz="2400" dirty="0" err="1">
                <a:cs typeface="Arial" panose="020B0604020202020204" pitchFamily="34" charset="0"/>
              </a:rPr>
              <a:t>office</a:t>
            </a:r>
            <a:r>
              <a:rPr lang="hr-HR" altLang="sr-Latn-RS" sz="2400" dirty="0">
                <a:cs typeface="Arial" panose="020B0604020202020204" pitchFamily="34" charset="0"/>
              </a:rPr>
              <a:t>)</a:t>
            </a:r>
          </a:p>
          <a:p>
            <a:pPr marL="0" indent="0">
              <a:spcBef>
                <a:spcPct val="50000"/>
              </a:spcBef>
              <a:defRPr/>
            </a:pPr>
            <a:endParaRPr lang="hr-HR" altLang="sr-Latn-RS" sz="2400" dirty="0">
              <a:cs typeface="Arial" panose="020B0604020202020204" pitchFamily="34" charset="0"/>
            </a:endParaRPr>
          </a:p>
          <a:p>
            <a:pPr lvl="1">
              <a:spcBef>
                <a:spcPct val="50000"/>
              </a:spcBef>
              <a:buFont typeface="Wingdings" panose="05000000000000000000" pitchFamily="2" charset="2"/>
              <a:buChar char="§"/>
              <a:defRPr/>
            </a:pPr>
            <a:r>
              <a:rPr lang="hr-HR" altLang="sr-Latn-RS" sz="2400" dirty="0">
                <a:cs typeface="Arial" panose="020B0604020202020204" pitchFamily="34" charset="0"/>
              </a:rPr>
              <a:t>Gotovinski polog - to je polazni carinski organ/ured</a:t>
            </a:r>
          </a:p>
          <a:p>
            <a:pPr lvl="2">
              <a:spcBef>
                <a:spcPct val="50000"/>
              </a:spcBef>
              <a:buFont typeface="Wingdings" panose="05000000000000000000" pitchFamily="2" charset="2"/>
              <a:buChar char="§"/>
              <a:defRPr/>
            </a:pPr>
            <a:endParaRPr lang="hr-HR" altLang="sr-Latn-RS" sz="2400" dirty="0">
              <a:cs typeface="Arial" panose="020B0604020202020204" pitchFamily="34" charset="0"/>
            </a:endParaRPr>
          </a:p>
          <a:p>
            <a:pPr lvl="1">
              <a:buFont typeface="Wingdings" panose="05000000000000000000" pitchFamily="2" charset="2"/>
              <a:buChar char="§"/>
              <a:defRPr/>
            </a:pPr>
            <a:r>
              <a:rPr lang="hr-HR" altLang="sr-Latn-RS" sz="2400" dirty="0">
                <a:cs typeface="Arial" panose="020B0604020202020204" pitchFamily="34" charset="0"/>
              </a:rPr>
              <a:t> za generalno </a:t>
            </a:r>
            <a:r>
              <a:rPr lang="hr-HR" altLang="sr-Latn-RS" sz="2400" dirty="0" err="1">
                <a:cs typeface="Arial" panose="020B0604020202020204" pitchFamily="34" charset="0"/>
              </a:rPr>
              <a:t>obezbjeđenje</a:t>
            </a:r>
            <a:r>
              <a:rPr lang="hr-HR" altLang="sr-Latn-RS" sz="2400" dirty="0">
                <a:cs typeface="Arial" panose="020B0604020202020204" pitchFamily="34" charset="0"/>
              </a:rPr>
              <a:t>, pojedinačnu obvezu garanta i za obvezu garanta za vaučere/kupone – </a:t>
            </a:r>
            <a:r>
              <a:rPr lang="hr-HR" altLang="sr-Latn-RS" sz="2400" dirty="0" err="1">
                <a:cs typeface="Arial" panose="020B0604020202020204" pitchFamily="34" charset="0"/>
              </a:rPr>
              <a:t>vcentralizirano</a:t>
            </a:r>
            <a:r>
              <a:rPr lang="hr-HR" altLang="sr-Latn-RS" sz="2400" dirty="0">
                <a:cs typeface="Arial" panose="020B0604020202020204" pitchFamily="34" charset="0"/>
              </a:rPr>
              <a:t> nadležno tijelo GCU</a:t>
            </a:r>
          </a:p>
          <a:p>
            <a:pPr marL="342900" indent="-342900"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23203419"/>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8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342900" indent="-342900">
              <a:spcBef>
                <a:spcPct val="50000"/>
              </a:spcBef>
              <a:buFont typeface="Wingdings" panose="05000000000000000000" pitchFamily="2" charset="2"/>
              <a:buChar char="§"/>
              <a:defRPr/>
            </a:pPr>
            <a:r>
              <a:rPr lang="hr-HR" altLang="sr-Latn-RS" sz="2400" dirty="0">
                <a:cs typeface="Arial" panose="020B0604020202020204" pitchFamily="34" charset="0"/>
              </a:rPr>
              <a:t>Garantni ured dodjeljuje:</a:t>
            </a:r>
          </a:p>
          <a:p>
            <a:pPr marL="914400" lvl="1" indent="-342900">
              <a:spcBef>
                <a:spcPct val="50000"/>
              </a:spcBef>
              <a:buFont typeface="Wingdings" panose="05000000000000000000" pitchFamily="2" charset="2"/>
              <a:buChar char="§"/>
              <a:defRPr/>
            </a:pPr>
            <a:r>
              <a:rPr lang="hr-HR" altLang="sr-Latn-RS" sz="2400" dirty="0">
                <a:cs typeface="Arial" panose="020B0604020202020204" pitchFamily="34" charset="0"/>
              </a:rPr>
              <a:t>Za svako zajedničko </a:t>
            </a:r>
            <a:r>
              <a:rPr lang="hr-HR" altLang="sr-Latn-RS" sz="2400" dirty="0" err="1">
                <a:cs typeface="Arial" panose="020B0604020202020204" pitchFamily="34" charset="0"/>
              </a:rPr>
              <a:t>obezbjeđenje</a:t>
            </a:r>
            <a:r>
              <a:rPr lang="hr-HR" altLang="sr-Latn-RS" sz="2400" dirty="0">
                <a:cs typeface="Arial" panose="020B0604020202020204" pitchFamily="34" charset="0"/>
              </a:rPr>
              <a:t> - jedinstvena oznaka  tzv. </a:t>
            </a:r>
            <a:r>
              <a:rPr lang="hr-HR" altLang="sr-Latn-RS" sz="2400" dirty="0" err="1">
                <a:cs typeface="Arial" panose="020B0604020202020204" pitchFamily="34" charset="0"/>
              </a:rPr>
              <a:t>Guarantee</a:t>
            </a:r>
            <a:r>
              <a:rPr lang="hr-HR" altLang="sr-Latn-RS" sz="2400" dirty="0">
                <a:cs typeface="Arial" panose="020B0604020202020204" pitchFamily="34" charset="0"/>
              </a:rPr>
              <a:t> Reference </a:t>
            </a:r>
            <a:r>
              <a:rPr lang="hr-HR" altLang="sr-Latn-RS" sz="2400" dirty="0" err="1">
                <a:cs typeface="Arial" panose="020B0604020202020204" pitchFamily="34" charset="0"/>
              </a:rPr>
              <a:t>Number</a:t>
            </a:r>
            <a:r>
              <a:rPr lang="hr-HR" altLang="sr-Latn-RS" sz="2400" dirty="0">
                <a:cs typeface="Arial" panose="020B0604020202020204" pitchFamily="34" charset="0"/>
              </a:rPr>
              <a:t> (GRN)</a:t>
            </a:r>
          </a:p>
          <a:p>
            <a:pPr marL="914400" lvl="1" indent="-342900">
              <a:spcBef>
                <a:spcPct val="50000"/>
              </a:spcBef>
              <a:buFont typeface="Wingdings" panose="05000000000000000000" pitchFamily="2" charset="2"/>
              <a:buChar char="§"/>
              <a:defRPr/>
            </a:pPr>
            <a:endParaRPr lang="hr-HR" altLang="sr-Latn-RS" sz="2400" dirty="0">
              <a:cs typeface="Arial" panose="020B0604020202020204" pitchFamily="34" charset="0"/>
            </a:endParaRPr>
          </a:p>
          <a:p>
            <a:pPr marL="914400" lvl="1" indent="-342900">
              <a:spcBef>
                <a:spcPct val="50000"/>
              </a:spcBef>
              <a:buFont typeface="Wingdings" panose="05000000000000000000" pitchFamily="2" charset="2"/>
              <a:buChar char="§"/>
              <a:defRPr/>
            </a:pPr>
            <a:r>
              <a:rPr lang="hr-HR" altLang="sr-Latn-RS" sz="2400" dirty="0">
                <a:cs typeface="Arial" panose="020B0604020202020204" pitchFamily="34" charset="0"/>
              </a:rPr>
              <a:t>Svim kuponima/vaučerima - jedinstvenu GRN oznaku </a:t>
            </a:r>
          </a:p>
          <a:p>
            <a:pPr marL="914400" lvl="1" indent="-342900">
              <a:spcBef>
                <a:spcPct val="50000"/>
              </a:spcBef>
              <a:buFont typeface="Wingdings" panose="05000000000000000000" pitchFamily="2" charset="2"/>
              <a:buChar char="§"/>
              <a:defRPr/>
            </a:pPr>
            <a:endParaRPr lang="hr-HR" altLang="sr-Latn-RS" sz="2400" dirty="0">
              <a:cs typeface="Arial" panose="020B0604020202020204" pitchFamily="34" charset="0"/>
            </a:endParaRPr>
          </a:p>
          <a:p>
            <a:pPr marL="914400" lvl="1" indent="-342900">
              <a:spcBef>
                <a:spcPct val="50000"/>
              </a:spcBef>
              <a:buFont typeface="Wingdings" panose="05000000000000000000" pitchFamily="2" charset="2"/>
              <a:buChar char="§"/>
              <a:defRPr/>
            </a:pPr>
            <a:r>
              <a:rPr lang="hr-HR" altLang="sr-Latn-RS" sz="2400" dirty="0">
                <a:cs typeface="Arial" panose="020B0604020202020204" pitchFamily="34" charset="0"/>
              </a:rPr>
              <a:t>Svim pojedinačnim </a:t>
            </a:r>
            <a:r>
              <a:rPr lang="hr-HR" altLang="sr-Latn-RS" sz="2400" dirty="0" err="1">
                <a:cs typeface="Arial" panose="020B0604020202020204" pitchFamily="34" charset="0"/>
              </a:rPr>
              <a:t>obezbjeđenjima</a:t>
            </a:r>
            <a:r>
              <a:rPr lang="hr-HR" altLang="sr-Latn-RS" sz="2400" dirty="0">
                <a:cs typeface="Arial" panose="020B0604020202020204" pitchFamily="34" charset="0"/>
              </a:rPr>
              <a:t> u obliku obveze garanta jedinstvenu GRN oznaku</a:t>
            </a:r>
          </a:p>
          <a:p>
            <a:pPr lvl="2">
              <a:spcBef>
                <a:spcPct val="50000"/>
              </a:spcBef>
              <a:buFont typeface="Wingdings" panose="05000000000000000000" pitchFamily="2" charset="2"/>
              <a:buChar char="§"/>
              <a:defRPr/>
            </a:pPr>
            <a:endParaRPr lang="hr-HR" altLang="sr-Latn-RS" sz="2400" dirty="0">
              <a:cs typeface="Arial" panose="020B0604020202020204" pitchFamily="34" charset="0"/>
            </a:endParaRPr>
          </a:p>
          <a:p>
            <a:pPr marL="342900" indent="-342900"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595177432"/>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8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hr-HR" altLang="sk-SK" sz="2400" b="1" dirty="0">
                <a:ea typeface="Verdana" panose="020B0604030504040204" pitchFamily="34" charset="0"/>
                <a:cs typeface="Arial" panose="020B0604020202020204" pitchFamily="34" charset="0"/>
              </a:rPr>
              <a:t>Iskustva u HR</a:t>
            </a:r>
          </a:p>
          <a:p>
            <a:pPr>
              <a:spcBef>
                <a:spcPct val="50000"/>
              </a:spcBef>
              <a:buFont typeface="Wingdings" panose="05000000000000000000" pitchFamily="2" charset="2"/>
              <a:buChar char="§"/>
            </a:pPr>
            <a:r>
              <a:rPr lang="hr-HR" altLang="sr-Latn-RS" sz="2400" b="1" dirty="0">
                <a:ea typeface="Verdana" panose="020B0604030504040204" pitchFamily="34" charset="0"/>
                <a:cs typeface="Arial" panose="020B0604020202020204" pitchFamily="34" charset="0"/>
              </a:rPr>
              <a:t>P</a:t>
            </a:r>
            <a:r>
              <a:rPr lang="hr-HR" altLang="sr-Latn-RS" sz="2400" b="1" dirty="0">
                <a:cs typeface="Arial" panose="020B0604020202020204" pitchFamily="34" charset="0"/>
              </a:rPr>
              <a:t>ojedinačne garancije</a:t>
            </a:r>
          </a:p>
          <a:p>
            <a:pPr lvl="1">
              <a:spcBef>
                <a:spcPct val="50000"/>
              </a:spcBef>
              <a:buFont typeface="Wingdings" panose="05000000000000000000" pitchFamily="2" charset="2"/>
              <a:buChar char="§"/>
            </a:pPr>
            <a:r>
              <a:rPr lang="hr-HR" altLang="sr-Latn-RS" sz="2400" dirty="0">
                <a:cs typeface="Arial" panose="020B0604020202020204" pitchFamily="34" charset="0"/>
              </a:rPr>
              <a:t>gotovinski polog (koristi se u RH-vrlo rijetko) </a:t>
            </a:r>
          </a:p>
          <a:p>
            <a:pPr lvl="1">
              <a:spcBef>
                <a:spcPct val="50000"/>
              </a:spcBef>
              <a:buFont typeface="Wingdings" panose="05000000000000000000" pitchFamily="2" charset="2"/>
              <a:buChar char="§"/>
            </a:pPr>
            <a:r>
              <a:rPr lang="hr-HR" altLang="sr-Latn-RS" sz="2400" dirty="0">
                <a:cs typeface="Arial" panose="020B0604020202020204" pitchFamily="34" charset="0"/>
              </a:rPr>
              <a:t>pojedinačna garancija koju daje garant (izdaje se i koristi u RH, vrlo rijetko)</a:t>
            </a:r>
          </a:p>
          <a:p>
            <a:pPr lvl="1">
              <a:spcBef>
                <a:spcPct val="50000"/>
              </a:spcBef>
              <a:buFont typeface="Wingdings" panose="05000000000000000000" pitchFamily="2" charset="2"/>
              <a:buChar char="§"/>
            </a:pPr>
            <a:r>
              <a:rPr lang="hr-HR" altLang="sr-Latn-RS" sz="2400" dirty="0">
                <a:cs typeface="Arial" panose="020B0604020202020204" pitchFamily="34" charset="0"/>
              </a:rPr>
              <a:t>kuponska garancija (NE izdaje se ali se koristi u RH, rijetko) </a:t>
            </a:r>
          </a:p>
          <a:p>
            <a:pPr eaLnBrk="1" hangingPunct="1">
              <a:buFont typeface="Wingdings" panose="05000000000000000000" pitchFamily="2" charset="2"/>
              <a:buChar char="§"/>
            </a:pPr>
            <a:endParaRPr lang="hr-HR" altLang="sr-Latn-RS" sz="2400" dirty="0">
              <a:cs typeface="Arial" panose="020B0604020202020204" pitchFamily="34" charset="0"/>
            </a:endParaRPr>
          </a:p>
          <a:p>
            <a:pPr eaLnBrk="1" hangingPunct="1">
              <a:buFont typeface="Wingdings" panose="05000000000000000000" pitchFamily="2" charset="2"/>
              <a:buChar char="§"/>
            </a:pPr>
            <a:r>
              <a:rPr lang="hr-HR" altLang="sr-Latn-RS" sz="2400" dirty="0">
                <a:cs typeface="Arial" panose="020B0604020202020204" pitchFamily="34" charset="0"/>
              </a:rPr>
              <a:t> </a:t>
            </a:r>
            <a:r>
              <a:rPr lang="hr-HR" altLang="sr-Latn-RS" sz="2400" b="1" dirty="0">
                <a:cs typeface="Arial" panose="020B0604020202020204" pitchFamily="34" charset="0"/>
              </a:rPr>
              <a:t>zajednička garancija za postupak tranzita (!!!) </a:t>
            </a:r>
            <a:r>
              <a:rPr lang="hr-HR" altLang="sr-Latn-RS" sz="2400" dirty="0">
                <a:cs typeface="Arial" panose="020B0604020202020204" pitchFamily="34" charset="0"/>
              </a:rPr>
              <a:t>(izdaje se i koristi u RH u cca 99% tranzitnih operacija)</a:t>
            </a:r>
            <a:endParaRPr lang="en-GB" altLang="sr-Latn-RS" sz="2400" dirty="0">
              <a:cs typeface="Arial" panose="020B0604020202020204" pitchFamily="34" charset="0"/>
            </a:endParaRPr>
          </a:p>
          <a:p>
            <a:pPr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049226032"/>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9">
            <a:extLst>
              <a:ext uri="{FF2B5EF4-FFF2-40B4-BE49-F238E27FC236}">
                <a16:creationId xmlns:a16="http://schemas.microsoft.com/office/drawing/2014/main" id="{4E578FAE-DC3E-4C75-A054-E6E68B65A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630363"/>
            <a:ext cx="3382963"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46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pl-PL"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0668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k-SK" sz="2400" b="1" dirty="0">
                <a:solidFill>
                  <a:srgbClr val="FF3300"/>
                </a:solidFill>
                <a:ea typeface="Verdana" panose="020B0604030504040204" pitchFamily="34" charset="0"/>
                <a:cs typeface="Arial" panose="020B0604020202020204" pitchFamily="34" charset="0"/>
              </a:rPr>
              <a:t>Što omogućava Konvencija</a:t>
            </a:r>
            <a:endParaRPr lang="en-GB" altLang="sk-SK"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Konvencija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omogućava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kretanje</a:t>
            </a:r>
            <a:r>
              <a:rPr lang="en-GB" altLang="sk-SK" sz="2400" dirty="0">
                <a:ea typeface="Verdana" panose="020B0604030504040204" pitchFamily="34" charset="0"/>
                <a:cs typeface="Arial" panose="020B0604020202020204" pitchFamily="34" charset="0"/>
              </a:rPr>
              <a:t> robe </a:t>
            </a:r>
            <a:r>
              <a:rPr lang="en-GB" altLang="sk-SK" sz="2400" dirty="0" err="1">
                <a:ea typeface="Verdana" panose="020B0604030504040204" pitchFamily="34" charset="0"/>
                <a:cs typeface="Arial" panose="020B0604020202020204" pitchFamily="34" charset="0"/>
              </a:rPr>
              <a:t>između</a:t>
            </a:r>
            <a:r>
              <a:rPr lang="en-GB" altLang="sk-SK" sz="2400" dirty="0">
                <a:ea typeface="Verdana" panose="020B0604030504040204" pitchFamily="34" charset="0"/>
                <a:cs typeface="Arial" panose="020B0604020202020204" pitchFamily="34" charset="0"/>
              </a:rPr>
              <a:t>:</a:t>
            </a:r>
          </a:p>
          <a:p>
            <a:pPr marL="1438275" lvl="3" indent="-438150" eaLnBrk="1" hangingPunct="1">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zemalja</a:t>
            </a:r>
            <a:r>
              <a:rPr lang="en-GB" altLang="sk-SK" sz="2400" dirty="0">
                <a:ea typeface="Verdana" panose="020B0604030504040204" pitchFamily="34" charset="0"/>
                <a:cs typeface="Arial" panose="020B0604020202020204" pitchFamily="34" charset="0"/>
              </a:rPr>
              <a:t> EU i </a:t>
            </a:r>
            <a:r>
              <a:rPr lang="en-GB" altLang="sk-SK" sz="2400" dirty="0" err="1">
                <a:ea typeface="Verdana" panose="020B0604030504040204" pitchFamily="34" charset="0"/>
                <a:cs typeface="Arial" panose="020B0604020202020204" pitchFamily="34" charset="0"/>
              </a:rPr>
              <a:t>zemalja</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zajedničkog tranzita</a:t>
            </a:r>
            <a:r>
              <a:rPr lang="en-GB" altLang="sk-SK" sz="2400" dirty="0">
                <a:ea typeface="Verdana" panose="020B0604030504040204" pitchFamily="34" charset="0"/>
                <a:cs typeface="Arial" panose="020B0604020202020204" pitchFamily="34" charset="0"/>
              </a:rPr>
              <a:t>, i</a:t>
            </a:r>
          </a:p>
          <a:p>
            <a:pPr marL="1438275" lvl="3" indent="-438150" eaLnBrk="1" hangingPunct="1">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među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samim</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zemljama</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zajedničkog tranzita</a:t>
            </a:r>
            <a:r>
              <a:rPr lang="en-GB" altLang="sk-SK" sz="2400" dirty="0">
                <a:ea typeface="Verdana" panose="020B0604030504040204" pitchFamily="34" charset="0"/>
                <a:cs typeface="Arial" panose="020B0604020202020204" pitchFamily="34" charset="0"/>
              </a:rPr>
              <a:t>.</a:t>
            </a:r>
          </a:p>
          <a:p>
            <a:pPr marL="542925" lvl="2" indent="0" eaLnBrk="1" hangingPunct="1">
              <a:defRPr/>
            </a:pP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korištenjem jedne provozne deklaracije!!!</a:t>
            </a:r>
          </a:p>
          <a:p>
            <a:pPr marL="981075" lvl="2" indent="-438150" eaLnBrk="1" hangingPunct="1">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Vrste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postupaka</a:t>
            </a:r>
            <a:r>
              <a:rPr lang="en-GB" altLang="sk-SK" sz="2400" dirty="0">
                <a:ea typeface="Verdana" panose="020B0604030504040204" pitchFamily="34" charset="0"/>
                <a:cs typeface="Arial" panose="020B0604020202020204" pitchFamily="34" charset="0"/>
              </a:rPr>
              <a:t>:</a:t>
            </a:r>
          </a:p>
          <a:p>
            <a:pPr marL="1438275" lvl="3" indent="-438150" eaLnBrk="1" hangingPunct="1">
              <a:buFont typeface="Wingdings" panose="05000000000000000000" pitchFamily="2" charset="2"/>
              <a:buChar char="§"/>
              <a:defRPr/>
            </a:pPr>
            <a:r>
              <a:rPr lang="en-GB" altLang="sk-SK" sz="2400" dirty="0" err="1">
                <a:effectLst>
                  <a:outerShdw blurRad="38100" dist="38100" dir="2700000" algn="tl">
                    <a:srgbClr val="000000">
                      <a:alpha val="43137"/>
                    </a:srgbClr>
                  </a:outerShdw>
                </a:effectLst>
                <a:ea typeface="Verdana" panose="020B0604030504040204" pitchFamily="34" charset="0"/>
                <a:cs typeface="Arial" panose="020B0604020202020204" pitchFamily="34" charset="0"/>
              </a:rPr>
              <a:t>Postupak</a:t>
            </a:r>
            <a:r>
              <a:rPr lang="en-GB" altLang="sk-SK"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 T1 </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može</a:t>
            </a:r>
            <a:r>
              <a:rPr lang="en-GB" altLang="sk-SK" sz="2400" dirty="0">
                <a:ea typeface="Verdana" panose="020B0604030504040204" pitchFamily="34" charset="0"/>
                <a:cs typeface="Arial" panose="020B0604020202020204" pitchFamily="34" charset="0"/>
              </a:rPr>
              <a:t> se </a:t>
            </a:r>
            <a:r>
              <a:rPr lang="en-GB" altLang="sk-SK" sz="2400" dirty="0" err="1">
                <a:ea typeface="Verdana" panose="020B0604030504040204" pitchFamily="34" charset="0"/>
                <a:cs typeface="Arial" panose="020B0604020202020204" pitchFamily="34" charset="0"/>
              </a:rPr>
              <a:t>primijeniti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svu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robu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koja</a:t>
            </a:r>
            <a:r>
              <a:rPr lang="en-GB" altLang="sk-SK" sz="2400" dirty="0">
                <a:ea typeface="Verdana" panose="020B0604030504040204" pitchFamily="34" charset="0"/>
                <a:cs typeface="Arial" panose="020B0604020202020204" pitchFamily="34" charset="0"/>
              </a:rPr>
              <a:t> se </a:t>
            </a:r>
            <a:r>
              <a:rPr lang="en-GB" altLang="sk-SK" sz="2400" dirty="0" err="1">
                <a:ea typeface="Verdana" panose="020B0604030504040204" pitchFamily="34" charset="0"/>
                <a:cs typeface="Arial" panose="020B0604020202020204" pitchFamily="34" charset="0"/>
              </a:rPr>
              <a:t>prevozi</a:t>
            </a:r>
            <a:r>
              <a:rPr lang="en-GB" altLang="sk-SK" sz="2400" dirty="0">
                <a:ea typeface="Verdana" panose="020B0604030504040204" pitchFamily="34" charset="0"/>
                <a:cs typeface="Arial" panose="020B0604020202020204" pitchFamily="34" charset="0"/>
              </a:rPr>
              <a:t> u </a:t>
            </a:r>
            <a:r>
              <a:rPr lang="en-GB" altLang="sk-SK" sz="2400" dirty="0" err="1">
                <a:ea typeface="Verdana" panose="020B0604030504040204" pitchFamily="34" charset="0"/>
                <a:cs typeface="Arial" panose="020B0604020202020204" pitchFamily="34" charset="0"/>
              </a:rPr>
              <a:t>skladu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sa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čl</a:t>
            </a:r>
            <a:r>
              <a:rPr lang="en-GB" altLang="sk-SK" sz="2400" dirty="0">
                <a:ea typeface="Verdana" panose="020B0604030504040204" pitchFamily="34" charset="0"/>
                <a:cs typeface="Arial" panose="020B0604020202020204" pitchFamily="34" charset="0"/>
              </a:rPr>
              <a:t>. 1. </a:t>
            </a:r>
            <a:r>
              <a:rPr lang="en-GB" altLang="sk-SK" sz="2400" dirty="0" err="1">
                <a:ea typeface="Verdana" panose="020B0604030504040204" pitchFamily="34" charset="0"/>
                <a:cs typeface="Arial" panose="020B0604020202020204" pitchFamily="34" charset="0"/>
              </a:rPr>
              <a:t>st</a:t>
            </a:r>
            <a:r>
              <a:rPr lang="en-GB" altLang="sk-SK" sz="2400" dirty="0">
                <a:ea typeface="Verdana" panose="020B0604030504040204" pitchFamily="34" charset="0"/>
                <a:cs typeface="Arial" panose="020B0604020202020204" pitchFamily="34" charset="0"/>
              </a:rPr>
              <a:t> 1. </a:t>
            </a:r>
            <a:r>
              <a:rPr lang="en-GB" altLang="sk-SK" sz="2400" dirty="0" err="1">
                <a:ea typeface="Verdana" panose="020B0604030504040204" pitchFamily="34" charset="0"/>
                <a:cs typeface="Arial" panose="020B0604020202020204" pitchFamily="34" charset="0"/>
              </a:rPr>
              <a:t>Konvencije</a:t>
            </a:r>
            <a:r>
              <a:rPr lang="en-GB" altLang="sk-SK" sz="2400" dirty="0">
                <a:ea typeface="Verdana" panose="020B0604030504040204" pitchFamily="34" charset="0"/>
                <a:cs typeface="Arial" panose="020B0604020202020204" pitchFamily="34" charset="0"/>
              </a:rPr>
              <a:t>;</a:t>
            </a:r>
          </a:p>
          <a:p>
            <a:pPr marL="1438275" lvl="3" indent="-438150" eaLnBrk="1" hangingPunct="1">
              <a:buFont typeface="Wingdings" panose="05000000000000000000" pitchFamily="2" charset="2"/>
              <a:buChar char="§"/>
              <a:defRPr/>
            </a:pPr>
            <a:r>
              <a:rPr lang="en-GB" altLang="sk-SK" sz="2400" dirty="0" err="1">
                <a:effectLst>
                  <a:outerShdw blurRad="38100" dist="38100" dir="2700000" algn="tl">
                    <a:srgbClr val="000000">
                      <a:alpha val="43137"/>
                    </a:srgbClr>
                  </a:outerShdw>
                </a:effectLst>
                <a:ea typeface="Verdana" panose="020B0604030504040204" pitchFamily="34" charset="0"/>
                <a:cs typeface="Arial" panose="020B0604020202020204" pitchFamily="34" charset="0"/>
              </a:rPr>
              <a:t>Postupak</a:t>
            </a:r>
            <a:r>
              <a:rPr lang="en-GB" altLang="sk-SK"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 T2 </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primjenjuje</a:t>
            </a:r>
            <a:r>
              <a:rPr lang="en-GB" altLang="sk-SK" sz="2400" dirty="0">
                <a:ea typeface="Verdana" panose="020B0604030504040204" pitchFamily="34" charset="0"/>
                <a:cs typeface="Arial" panose="020B0604020202020204" pitchFamily="34" charset="0"/>
              </a:rPr>
              <a:t> se</a:t>
            </a:r>
            <a:r>
              <a:rPr lang="hr-HR" altLang="sk-SK" sz="2400" dirty="0">
                <a:ea typeface="Verdana" panose="020B0604030504040204" pitchFamily="34" charset="0"/>
                <a:cs typeface="Arial" panose="020B0604020202020204" pitchFamily="34" charset="0"/>
              </a:rPr>
              <a:t>:</a:t>
            </a:r>
            <a:r>
              <a:rPr lang="en-GB" altLang="sk-SK" sz="2400" dirty="0">
                <a:ea typeface="Verdana" panose="020B0604030504040204" pitchFamily="34" charset="0"/>
                <a:cs typeface="Arial" panose="020B0604020202020204" pitchFamily="34" charset="0"/>
              </a:rPr>
              <a:t> </a:t>
            </a:r>
            <a:endParaRPr lang="hr-HR" altLang="sk-SK" sz="2400" dirty="0">
              <a:ea typeface="Verdana" panose="020B0604030504040204" pitchFamily="34" charset="0"/>
              <a:cs typeface="Arial" panose="020B0604020202020204" pitchFamily="34" charset="0"/>
            </a:endParaRPr>
          </a:p>
          <a:p>
            <a:pPr marL="1895475" lvl="4" indent="-438150" eaLnBrk="1" hangingPunct="1">
              <a:buFont typeface="Wingdings" panose="05000000000000000000" pitchFamily="2" charset="2"/>
              <a:buChar char="§"/>
              <a:defRPr/>
            </a:pPr>
            <a:r>
              <a:rPr lang="en-GB" altLang="sk-SK" sz="2400" dirty="0">
                <a:ea typeface="Verdana" panose="020B0604030504040204" pitchFamily="34" charset="0"/>
                <a:cs typeface="Arial" panose="020B0604020202020204" pitchFamily="34" charset="0"/>
              </a:rPr>
              <a:t>u EU - </a:t>
            </a:r>
            <a:r>
              <a:rPr lang="en-GB" altLang="sk-SK" sz="2400" dirty="0" err="1">
                <a:ea typeface="Verdana" panose="020B0604030504040204" pitchFamily="34" charset="0"/>
                <a:cs typeface="Arial" panose="020B0604020202020204" pitchFamily="34" charset="0"/>
              </a:rPr>
              <a:t>samo</a:t>
            </a:r>
            <a:r>
              <a:rPr lang="en-GB" altLang="sk-SK" sz="2400" dirty="0">
                <a:ea typeface="Verdana" panose="020B0604030504040204" pitchFamily="34" charset="0"/>
                <a:cs typeface="Arial" panose="020B0604020202020204" pitchFamily="34" charset="0"/>
              </a:rPr>
              <a:t> za </a:t>
            </a:r>
            <a:r>
              <a:rPr lang="en-GB" altLang="sk-SK" sz="2400" dirty="0" err="1">
                <a:ea typeface="Verdana" panose="020B0604030504040204" pitchFamily="34" charset="0"/>
                <a:cs typeface="Arial" panose="020B0604020202020204" pitchFamily="34" charset="0"/>
              </a:rPr>
              <a:t>robu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koja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ima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carinski</a:t>
            </a:r>
            <a:r>
              <a:rPr lang="en-GB" altLang="sk-SK" sz="2400" dirty="0">
                <a:ea typeface="Verdana" panose="020B0604030504040204" pitchFamily="34" charset="0"/>
                <a:cs typeface="Arial" panose="020B0604020202020204" pitchFamily="34" charset="0"/>
              </a:rPr>
              <a:t> status robe </a:t>
            </a:r>
            <a:r>
              <a:rPr lang="en-GB" altLang="sk-SK" sz="2400" dirty="0" err="1">
                <a:ea typeface="Verdana" panose="020B0604030504040204" pitchFamily="34" charset="0"/>
                <a:cs typeface="Arial" panose="020B0604020202020204" pitchFamily="34" charset="0"/>
              </a:rPr>
              <a:t>Unije</a:t>
            </a:r>
            <a:r>
              <a:rPr lang="hr-HR" altLang="sk-SK" sz="2400" dirty="0">
                <a:ea typeface="Verdana" panose="020B0604030504040204" pitchFamily="34" charset="0"/>
                <a:cs typeface="Arial" panose="020B0604020202020204" pitchFamily="34" charset="0"/>
              </a:rPr>
              <a:t>,  </a:t>
            </a:r>
          </a:p>
          <a:p>
            <a:pPr marL="1895475" lvl="4" indent="-438150" eaLnBrk="1" hangingPunct="1">
              <a:buFont typeface="Wingdings" panose="05000000000000000000" pitchFamily="2" charset="2"/>
              <a:buChar char="§"/>
              <a:defRPr/>
            </a:pPr>
            <a:r>
              <a:rPr lang="hr-HR" altLang="sk-SK" sz="2400" dirty="0">
                <a:ea typeface="Verdana" panose="020B0604030504040204" pitchFamily="34" charset="0"/>
                <a:cs typeface="Arial" panose="020B0604020202020204" pitchFamily="34" charset="0"/>
              </a:rPr>
              <a:t>u zemljama zajedničkog tranzita</a:t>
            </a:r>
            <a:r>
              <a:rPr lang="en-GB" altLang="sk-SK" sz="2400" dirty="0">
                <a:ea typeface="Verdana" panose="020B0604030504040204" pitchFamily="34" charset="0"/>
                <a:cs typeface="Arial" panose="020B0604020202020204" pitchFamily="34" charset="0"/>
              </a:rPr>
              <a:t> – </a:t>
            </a:r>
            <a:r>
              <a:rPr lang="en-GB" altLang="sk-SK" sz="2400" dirty="0" err="1">
                <a:ea typeface="Verdana" panose="020B0604030504040204" pitchFamily="34" charset="0"/>
                <a:cs typeface="Arial" panose="020B0604020202020204" pitchFamily="34" charset="0"/>
              </a:rPr>
              <a:t>samo</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kad</a:t>
            </a:r>
            <a:r>
              <a:rPr lang="en-GB" altLang="sk-SK" sz="2400" dirty="0">
                <a:ea typeface="Verdana" panose="020B0604030504040204" pitchFamily="34" charset="0"/>
                <a:cs typeface="Arial" panose="020B0604020202020204" pitchFamily="34" charset="0"/>
              </a:rPr>
              <a:t> se </a:t>
            </a:r>
            <a:r>
              <a:rPr lang="en-GB" altLang="sk-SK" sz="2400" dirty="0" err="1">
                <a:ea typeface="Verdana" panose="020B0604030504040204" pitchFamily="34" charset="0"/>
                <a:cs typeface="Arial" panose="020B0604020202020204" pitchFamily="34" charset="0"/>
              </a:rPr>
              <a:t>radi</a:t>
            </a:r>
            <a:r>
              <a:rPr lang="en-GB" altLang="sk-SK" sz="2400" dirty="0">
                <a:ea typeface="Verdana" panose="020B0604030504040204" pitchFamily="34" charset="0"/>
                <a:cs typeface="Arial" panose="020B0604020202020204" pitchFamily="34" charset="0"/>
              </a:rPr>
              <a:t> o </a:t>
            </a:r>
            <a:r>
              <a:rPr lang="en-GB" altLang="sk-SK" sz="2400" dirty="0" err="1">
                <a:ea typeface="Verdana" panose="020B0604030504040204" pitchFamily="34" charset="0"/>
                <a:cs typeface="Arial" panose="020B0604020202020204" pitchFamily="34" charset="0"/>
              </a:rPr>
              <a:t>robi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pristigloj</a:t>
            </a:r>
            <a:r>
              <a:rPr lang="en-GB" altLang="sk-SK" sz="2400" dirty="0">
                <a:ea typeface="Verdana" panose="020B0604030504040204" pitchFamily="34" charset="0"/>
                <a:cs typeface="Arial" panose="020B0604020202020204" pitchFamily="34" charset="0"/>
              </a:rPr>
              <a:t> u </a:t>
            </a:r>
            <a:r>
              <a:rPr lang="hr-HR" altLang="sk-SK" sz="2400" dirty="0">
                <a:ea typeface="Verdana" panose="020B0604030504040204" pitchFamily="34" charset="0"/>
                <a:cs typeface="Arial" panose="020B0604020202020204" pitchFamily="34" charset="0"/>
              </a:rPr>
              <a:t>te</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zemlje</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na </a:t>
            </a:r>
            <a:r>
              <a:rPr lang="en-GB" altLang="sk-SK" sz="2400" dirty="0" err="1">
                <a:ea typeface="Verdana" panose="020B0604030504040204" pitchFamily="34" charset="0"/>
                <a:cs typeface="Arial" panose="020B0604020202020204" pitchFamily="34" charset="0"/>
              </a:rPr>
              <a:t>temelj</a:t>
            </a:r>
            <a:r>
              <a:rPr lang="hr-HR" altLang="sk-SK" sz="2400" dirty="0">
                <a:ea typeface="Verdana" panose="020B0604030504040204" pitchFamily="34" charset="0"/>
                <a:cs typeface="Arial" panose="020B0604020202020204" pitchFamily="34" charset="0"/>
              </a:rPr>
              <a:t>u T2</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postupka</a:t>
            </a:r>
            <a:r>
              <a:rPr lang="en-GB" altLang="sk-SK" sz="2400" dirty="0">
                <a:ea typeface="Verdana" panose="020B0604030504040204" pitchFamily="34" charset="0"/>
                <a:cs typeface="Arial" panose="020B0604020202020204" pitchFamily="34" charset="0"/>
              </a:rPr>
              <a:t> i </a:t>
            </a:r>
            <a:r>
              <a:rPr lang="en-GB" altLang="sk-SK" sz="2400" dirty="0" err="1">
                <a:ea typeface="Verdana" panose="020B0604030504040204" pitchFamily="34" charset="0"/>
                <a:cs typeface="Arial" panose="020B0604020202020204" pitchFamily="34" charset="0"/>
              </a:rPr>
              <a:t>ponovno</a:t>
            </a:r>
            <a:r>
              <a:rPr lang="en-GB" altLang="sk-SK" sz="2400" dirty="0">
                <a:ea typeface="Verdana" panose="020B0604030504040204" pitchFamily="34" charset="0"/>
                <a:cs typeface="Arial" panose="020B0604020202020204" pitchFamily="34" charset="0"/>
              </a:rPr>
              <a:t> se </a:t>
            </a:r>
            <a:r>
              <a:rPr lang="en-GB" altLang="sk-SK" sz="2400" dirty="0" err="1">
                <a:ea typeface="Verdana" panose="020B0604030504040204" pitchFamily="34" charset="0"/>
                <a:cs typeface="Arial" panose="020B0604020202020204" pitchFamily="34" charset="0"/>
              </a:rPr>
              <a:t>izvozi</a:t>
            </a:r>
            <a:r>
              <a:rPr lang="en-GB" altLang="sk-SK" sz="2400" dirty="0">
                <a:ea typeface="Verdana" panose="020B0604030504040204" pitchFamily="34" charset="0"/>
                <a:cs typeface="Arial" panose="020B0604020202020204" pitchFamily="34" charset="0"/>
              </a:rPr>
              <a:t> pod </a:t>
            </a:r>
            <a:r>
              <a:rPr lang="en-GB" altLang="sk-SK" sz="2400" dirty="0" err="1">
                <a:ea typeface="Verdana" panose="020B0604030504040204" pitchFamily="34" charset="0"/>
                <a:cs typeface="Arial" panose="020B0604020202020204" pitchFamily="34" charset="0"/>
              </a:rPr>
              <a:t>tim</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uvjetima</a:t>
            </a:r>
            <a:r>
              <a:rPr lang="hr-HR" altLang="sk-SK" sz="2400" dirty="0">
                <a:ea typeface="Verdana" panose="020B0604030504040204" pitchFamily="34" charset="0"/>
                <a:cs typeface="Arial" panose="020B0604020202020204" pitchFamily="34" charset="0"/>
              </a:rPr>
              <a:t>, i </a:t>
            </a:r>
            <a:r>
              <a:rPr lang="en-GB" altLang="sk-SK" sz="2400" dirty="0" err="1">
                <a:ea typeface="Verdana" panose="020B0604030504040204" pitchFamily="34" charset="0"/>
                <a:cs typeface="Arial" panose="020B0604020202020204" pitchFamily="34" charset="0"/>
              </a:rPr>
              <a:t>ako</a:t>
            </a:r>
            <a:r>
              <a:rPr lang="en-GB" altLang="sk-SK" sz="2400" dirty="0">
                <a:ea typeface="Verdana" panose="020B0604030504040204" pitchFamily="34" charset="0"/>
                <a:cs typeface="Arial" panose="020B0604020202020204" pitchFamily="34" charset="0"/>
              </a:rPr>
              <a:t> je </a:t>
            </a:r>
            <a:r>
              <a:rPr lang="en-GB" altLang="sk-SK" sz="2400" dirty="0" err="1">
                <a:ea typeface="Verdana" panose="020B0604030504040204" pitchFamily="34" charset="0"/>
                <a:cs typeface="Arial" panose="020B0604020202020204" pitchFamily="34" charset="0"/>
              </a:rPr>
              <a:t>bila</a:t>
            </a:r>
            <a:r>
              <a:rPr lang="en-GB" altLang="sk-SK" sz="2400" dirty="0">
                <a:ea typeface="Verdana" panose="020B0604030504040204" pitchFamily="34" charset="0"/>
                <a:cs typeface="Arial" panose="020B0604020202020204" pitchFamily="34" charset="0"/>
              </a:rPr>
              <a:t> pod </a:t>
            </a:r>
            <a:r>
              <a:rPr lang="en-GB" altLang="sk-SK" sz="2400" dirty="0" err="1">
                <a:ea typeface="Verdana" panose="020B0604030504040204" pitchFamily="34" charset="0"/>
                <a:cs typeface="Arial" panose="020B0604020202020204" pitchFamily="34" charset="0"/>
              </a:rPr>
              <a:t>carinskim</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nadzorom</a:t>
            </a:r>
            <a:r>
              <a:rPr lang="en-GB" altLang="sk-SK" sz="2400" dirty="0">
                <a:ea typeface="Verdana" panose="020B0604030504040204" pitchFamily="34" charset="0"/>
                <a:cs typeface="Arial" panose="020B0604020202020204" pitchFamily="34" charset="0"/>
              </a:rPr>
              <a:t>. </a:t>
            </a:r>
          </a:p>
        </p:txBody>
      </p:sp>
    </p:spTree>
    <p:extLst>
      <p:ext uri="{BB962C8B-B14F-4D97-AF65-F5344CB8AC3E}">
        <p14:creationId xmlns:p14="http://schemas.microsoft.com/office/powerpoint/2010/main" val="917616228"/>
      </p:ext>
    </p:extLst>
  </p:cSld>
  <p:clrMapOvr>
    <a:masterClrMapping/>
  </p:clrMapOvr>
  <p:transition spd="slow"/>
</p:sld>
</file>

<file path=ppt/theme/theme1.xml><?xml version="1.0" encoding="utf-8"?>
<a:theme xmlns:a="http://schemas.openxmlformats.org/drawingml/2006/main" name="Vlastný návr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sr-Latn-R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sr-Latn-R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25045</TotalTime>
  <Words>8378</Words>
  <Application>Microsoft Office PowerPoint</Application>
  <PresentationFormat>Prikaz na zaslonu (4:3)</PresentationFormat>
  <Paragraphs>803</Paragraphs>
  <Slides>87</Slides>
  <Notes>86</Notes>
  <HiddenSlides>0</HiddenSlides>
  <MMClips>0</MMClips>
  <ScaleCrop>false</ScaleCrop>
  <HeadingPairs>
    <vt:vector size="8" baseType="variant">
      <vt:variant>
        <vt:lpstr>Korišteni fontovi</vt:lpstr>
      </vt:variant>
      <vt:variant>
        <vt:i4>9</vt:i4>
      </vt:variant>
      <vt:variant>
        <vt:lpstr>Tema</vt:lpstr>
      </vt:variant>
      <vt:variant>
        <vt:i4>2</vt:i4>
      </vt:variant>
      <vt:variant>
        <vt:lpstr>Uloženi OLE poslužitelji</vt:lpstr>
      </vt:variant>
      <vt:variant>
        <vt:i4>1</vt:i4>
      </vt:variant>
      <vt:variant>
        <vt:lpstr>Naslovi slajdova</vt:lpstr>
      </vt:variant>
      <vt:variant>
        <vt:i4>87</vt:i4>
      </vt:variant>
    </vt:vector>
  </HeadingPairs>
  <TitlesOfParts>
    <vt:vector size="99" baseType="lpstr">
      <vt:lpstr>Arial</vt:lpstr>
      <vt:lpstr>Calibri</vt:lpstr>
      <vt:lpstr>Calibri Light</vt:lpstr>
      <vt:lpstr>CIDFont+F4</vt:lpstr>
      <vt:lpstr>Garamond</vt:lpstr>
      <vt:lpstr>Impact</vt:lpstr>
      <vt:lpstr>Tahoma</vt:lpstr>
      <vt:lpstr>Times New Roman</vt:lpstr>
      <vt:lpstr>Wingdings</vt:lpstr>
      <vt:lpstr>Vlastný návrh</vt:lpstr>
      <vt:lpstr>Default Design</vt:lpstr>
      <vt:lpstr>Visio</vt:lpstr>
      <vt:lpstr>PowerPoint prezentacija</vt:lpstr>
      <vt:lpstr>Ciljevi </vt:lpstr>
      <vt:lpstr>Što je NCTS?  </vt:lpstr>
      <vt:lpstr>Međusobna povezanost IT sistema</vt:lpstr>
      <vt:lpstr>Sudionici i poruke</vt:lpstr>
      <vt:lpstr>Što je NCTS?  </vt:lpstr>
      <vt:lpstr>Konvencija o zajedničkom tranzitnom postupku  </vt:lpstr>
      <vt:lpstr>Konvencija o zajedničkom tranzitnom postupku </vt:lpstr>
      <vt:lpstr>Konvencija o zajedničkom tranzitnom postupku </vt:lpstr>
      <vt:lpstr>Konvencija o zajedničkom tranzitnom postupku </vt:lpstr>
      <vt:lpstr>Konvencija o zajedničkom tranzitnom postupku </vt:lpstr>
      <vt:lpstr>PowerPoint prezentacija</vt:lpstr>
      <vt:lpstr>PowerPoint prezentacija</vt:lpstr>
      <vt:lpstr>Konvencija o zajedničkom tranzitnom postupku </vt:lpstr>
      <vt:lpstr>Konvencija o zajedničkom tranzitnom postupku </vt:lpstr>
      <vt:lpstr>Obezbjeđenja carinskog duga  u zajedničkom tranzitu </vt:lpstr>
      <vt:lpstr>Obezbjeđenja carinskog duga  u nacionalnom tranzitu </vt:lpstr>
      <vt:lpstr>Konvencija o zajedničkom tranzitnom postupku  </vt:lpstr>
      <vt:lpstr>Konvencija o zajedničkom tranzitnom postupku </vt:lpstr>
      <vt:lpstr>Obezbjeđenja carinskog duga  u zajedničkom tranzitnom postupku  </vt:lpstr>
      <vt:lpstr>Obveza polaganja obezbjeđenja u zajedničkom tranzitu  </vt:lpstr>
      <vt:lpstr>Obveza polaganja obezbjeđenja u zajedničkom tranzitu  </vt:lpstr>
      <vt:lpstr>Obveza polaganja obezbjeđenja u zajedničkom tranzitu  </vt:lpstr>
      <vt:lpstr>Konvencija o zajedničkom tranzitnom postupku  </vt:lpstr>
      <vt:lpstr>Pojedinačno obezbjeđenje    </vt:lpstr>
      <vt:lpstr>Gotovinski polog/depozit   </vt:lpstr>
      <vt:lpstr>Preuzeta obveza garanta   </vt:lpstr>
      <vt:lpstr>Preuzeta obveza garanta   </vt:lpstr>
      <vt:lpstr>Kuponsko obezbjeđenje (TC32)  </vt:lpstr>
      <vt:lpstr>Kuponsko obezbjeđenje (TC32)  </vt:lpstr>
      <vt:lpstr>Kuponsko obezbjeđenje  (TC32) </vt:lpstr>
      <vt:lpstr>Kupon/Vaučer  </vt:lpstr>
      <vt:lpstr>Izdavatelji kuponskog obezbjeđenja   </vt:lpstr>
      <vt:lpstr>Generalno obezbjeđenje  i oslobođenje od polaganja obezbjeđenja  </vt:lpstr>
      <vt:lpstr>Uvjeti za korištenje generalnog obezbjeđenja i oslobođenja od polaganja obezbjeđenja  </vt:lpstr>
      <vt:lpstr>Zahtjev za izdavanje odobrenja za korištenje generalnog obezbjeđenja ili oslobođenja   </vt:lpstr>
      <vt:lpstr>Zahtjev za izdavanje odobrenja za korištenje generalnog obezbjeđenja ili oslobođenja   </vt:lpstr>
      <vt:lpstr>Zahtjev za izdavanje odobrenja za korištenje generalnog obezbjeđenja ili oslobođenja   </vt:lpstr>
      <vt:lpstr>Zahtjev za izdavanje odobrenja za korištenje generalnog obezbjeđenja ili oslobođenja   </vt:lpstr>
      <vt:lpstr>Referentni iznos (R.I.)  </vt:lpstr>
      <vt:lpstr>Referentni iznos  </vt:lpstr>
      <vt:lpstr>Referentni iznos  </vt:lpstr>
      <vt:lpstr>PowerPoint prezentacija</vt:lpstr>
      <vt:lpstr>Referentni iznos (R.I.)  </vt:lpstr>
      <vt:lpstr>Referentni iznos  </vt:lpstr>
      <vt:lpstr>Visina generalnog obezbjeđenja   </vt:lpstr>
      <vt:lpstr>Visina generalnog obezbjeđenja  </vt:lpstr>
      <vt:lpstr>PowerPoint prezentacija</vt:lpstr>
      <vt:lpstr>Kriteriji umanjenja generalnog obezbjeđenja</vt:lpstr>
      <vt:lpstr>Kriteriji umanjenja generalnog obezbjeđenja</vt:lpstr>
      <vt:lpstr>Kriteriji umanjenja generalnog obezbjeđenja</vt:lpstr>
      <vt:lpstr>Kriteriji umanjenja generalnog obezbjeđenja</vt:lpstr>
      <vt:lpstr>Kriteriji umanjenja generalnog obezbjeđenja</vt:lpstr>
      <vt:lpstr>Kriteriji umanjenja generalnog obezbjeđenja</vt:lpstr>
      <vt:lpstr>Kriteriji umanjenja generalnog obezbjeđenja</vt:lpstr>
      <vt:lpstr>Podnošenje zahtjeva za korištenje generalnog odobrenja</vt:lpstr>
      <vt:lpstr>Postupanje nadležnog carinskog tijela na temelju zahtjeva</vt:lpstr>
      <vt:lpstr>Postupanje nadležnog carinskog tijela na temelju zahtjeva</vt:lpstr>
      <vt:lpstr>Opoziv odobrenja i opoziv obezbjeđenja   </vt:lpstr>
      <vt:lpstr>Oblik i sadržaja generalnog obezbjeđenja</vt:lpstr>
      <vt:lpstr>Oblik i sadržaja generalnog obezbjeđenja</vt:lpstr>
      <vt:lpstr>Oblik i sadržaja generalnog obezbjeđenja</vt:lpstr>
      <vt:lpstr>Oblik i sadržaja generalnog obezbjeđenja</vt:lpstr>
      <vt:lpstr>Garancijska isprava generalno obezbjeđenje – Dio I</vt:lpstr>
      <vt:lpstr>Garancijska isprava generalno obezbjeđenje – Dio II</vt:lpstr>
      <vt:lpstr>Garancijska isprava generalno obezbjeđenje – Dio III</vt:lpstr>
      <vt:lpstr>Garancijska isprava generalno obezbjeđenje – Dio IV</vt:lpstr>
      <vt:lpstr>Garancijska isprava generalno obezbjeđenje – Dio V</vt:lpstr>
      <vt:lpstr>Potvrde o generalnom obezbjeđenju </vt:lpstr>
      <vt:lpstr>Potvrde o generalnom obezbjeđenju </vt:lpstr>
      <vt:lpstr>PowerPoint prezentacija</vt:lpstr>
      <vt:lpstr>Ko može biti garant  </vt:lpstr>
      <vt:lpstr>Ko može biti garant  </vt:lpstr>
      <vt:lpstr>Ko može biti garant  </vt:lpstr>
      <vt:lpstr>Odgovornost garanta  </vt:lpstr>
      <vt:lpstr>Obveze carine prema garantu  </vt:lpstr>
      <vt:lpstr>Pozicija garanta  </vt:lpstr>
      <vt:lpstr>Ukidanje i opoziv obezbjeđenja   </vt:lpstr>
      <vt:lpstr>Ukidanje i opoziv obezbjeđenja   </vt:lpstr>
      <vt:lpstr>Zašto biti garant u zajedničkom tranzitu  </vt:lpstr>
      <vt:lpstr>Zašto biti garant u zajedničkom tranzitu</vt:lpstr>
      <vt:lpstr>Posljedice pristupanja Konvenciji   </vt:lpstr>
      <vt:lpstr>Pripreme CG za pristupanje Konvenciji   </vt:lpstr>
      <vt:lpstr>Upravljanje garancijama  </vt:lpstr>
      <vt:lpstr>Upravljanje garancijama  </vt:lpstr>
      <vt:lpstr>Upravljanje garancijama   </vt:lpstr>
      <vt:lpstr>PowerPoint prezentacija</vt:lpstr>
    </vt:vector>
  </TitlesOfParts>
  <Manager/>
  <Company>HD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Jaroslav Ille</dc:creator>
  <cp:keywords/>
  <dc:description/>
  <cp:lastModifiedBy>Bosiljko Zlopaša</cp:lastModifiedBy>
  <cp:revision>1283</cp:revision>
  <cp:lastPrinted>2020-11-19T07:53:03Z</cp:lastPrinted>
  <dcterms:created xsi:type="dcterms:W3CDTF">1999-03-30T14:49:01Z</dcterms:created>
  <dcterms:modified xsi:type="dcterms:W3CDTF">2020-12-02T08:02:44Z</dcterms:modified>
  <cp:category/>
</cp:coreProperties>
</file>